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32"/>
  </p:notesMasterIdLst>
  <p:sldIdLst>
    <p:sldId id="259" r:id="rId5"/>
    <p:sldId id="261" r:id="rId6"/>
    <p:sldId id="451" r:id="rId7"/>
    <p:sldId id="424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3" r:id="rId19"/>
    <p:sldId id="462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3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E39"/>
    <a:srgbClr val="000000"/>
    <a:srgbClr val="FF0000"/>
    <a:srgbClr val="666666"/>
    <a:srgbClr val="BFBFBF"/>
    <a:srgbClr val="FFFFFF"/>
    <a:srgbClr val="E6E6E6"/>
    <a:srgbClr val="A6A6A6"/>
    <a:srgbClr val="E7D08A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9826A-4BE3-FBAC-A5B5-DEA9051944A4}" v="2" dt="2025-06-25T16:59:44.409"/>
  </p1510:revLst>
</p1510:revInfo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Visquete" userId="S::fabio@fmxsolucoes.com.br::8c0f942e-b9f0-4638-b3eb-089e9e067e77" providerId="AD" clId="Web-{8EB9826A-4BE3-FBAC-A5B5-DEA9051944A4}"/>
    <pc:docChg chg="modSld">
      <pc:chgData name="Fabio Visquete" userId="S::fabio@fmxsolucoes.com.br::8c0f942e-b9f0-4638-b3eb-089e9e067e77" providerId="AD" clId="Web-{8EB9826A-4BE3-FBAC-A5B5-DEA9051944A4}" dt="2025-06-25T16:59:44.409" v="1" actId="1076"/>
      <pc:docMkLst>
        <pc:docMk/>
      </pc:docMkLst>
      <pc:sldChg chg="modSp">
        <pc:chgData name="Fabio Visquete" userId="S::fabio@fmxsolucoes.com.br::8c0f942e-b9f0-4638-b3eb-089e9e067e77" providerId="AD" clId="Web-{8EB9826A-4BE3-FBAC-A5B5-DEA9051944A4}" dt="2025-06-25T16:59:44.409" v="1" actId="1076"/>
        <pc:sldMkLst>
          <pc:docMk/>
          <pc:sldMk cId="804466906" sldId="469"/>
        </pc:sldMkLst>
        <pc:spChg chg="mod">
          <ac:chgData name="Fabio Visquete" userId="S::fabio@fmxsolucoes.com.br::8c0f942e-b9f0-4638-b3eb-089e9e067e77" providerId="AD" clId="Web-{8EB9826A-4BE3-FBAC-A5B5-DEA9051944A4}" dt="2025-06-25T16:59:44.409" v="1" actId="1076"/>
          <ac:spMkLst>
            <pc:docMk/>
            <pc:sldMk cId="804466906" sldId="469"/>
            <ac:spMk id="10" creationId="{2B9F88DC-4610-A87A-8343-1B2041A48D6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99C03-E088-42E7-A8AC-5A233CE530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9DC03-3F9D-4855-A9A0-B3C5B1B43312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pt-BR" sz="2000" b="1" dirty="0"/>
            <a:t>FORMAÇÃO COMPORTAMENTAL</a:t>
          </a:r>
          <a:endParaRPr lang="en-US" sz="2000" dirty="0"/>
        </a:p>
      </dgm:t>
    </dgm:pt>
    <dgm:pt modelId="{C579D09F-BBF4-4FE5-8C5C-7618EA7D31AA}" type="parTrans" cxnId="{FEAB6F9A-8FCC-45EB-A70F-CD7F77DAFC82}">
      <dgm:prSet/>
      <dgm:spPr/>
      <dgm:t>
        <a:bodyPr/>
        <a:lstStyle/>
        <a:p>
          <a:endParaRPr lang="en-US"/>
        </a:p>
      </dgm:t>
    </dgm:pt>
    <dgm:pt modelId="{2A18EA48-D54E-4A83-BBEC-3FAFF1504036}" type="sibTrans" cxnId="{FEAB6F9A-8FCC-45EB-A70F-CD7F77DAFC82}">
      <dgm:prSet/>
      <dgm:spPr/>
      <dgm:t>
        <a:bodyPr/>
        <a:lstStyle/>
        <a:p>
          <a:endParaRPr lang="en-US"/>
        </a:p>
      </dgm:t>
    </dgm:pt>
    <dgm:pt modelId="{6870A2A4-5D5A-49D5-9BAE-3789316C6588}">
      <dgm:prSet/>
      <dgm:spPr/>
      <dgm:t>
        <a:bodyPr/>
        <a:lstStyle/>
        <a:p>
          <a:pPr algn="ctr">
            <a:lnSpc>
              <a:spcPct val="100000"/>
            </a:lnSpc>
          </a:pPr>
          <a:br>
            <a:rPr lang="pt-BR" b="1" dirty="0"/>
          </a:br>
          <a:r>
            <a:rPr lang="pt-BR" b="1" dirty="0"/>
            <a:t>Carga horária semanal :  1 hora</a:t>
          </a:r>
          <a:br>
            <a:rPr lang="pt-BR" b="1" dirty="0"/>
          </a:br>
          <a:r>
            <a:rPr lang="pt-BR" b="1" dirty="0"/>
            <a:t>Período total :  10 meses</a:t>
          </a:r>
          <a:endParaRPr lang="en-US" dirty="0"/>
        </a:p>
      </dgm:t>
    </dgm:pt>
    <dgm:pt modelId="{A9CFA606-F3B3-47DF-A836-64A62EF84291}" type="parTrans" cxnId="{66AF9D22-5B90-4026-85F5-085FAF285B4D}">
      <dgm:prSet/>
      <dgm:spPr/>
      <dgm:t>
        <a:bodyPr/>
        <a:lstStyle/>
        <a:p>
          <a:endParaRPr lang="en-US"/>
        </a:p>
      </dgm:t>
    </dgm:pt>
    <dgm:pt modelId="{114D2E87-9E9B-4CA8-916D-7D57678C1077}" type="sibTrans" cxnId="{66AF9D22-5B90-4026-85F5-085FAF285B4D}">
      <dgm:prSet/>
      <dgm:spPr/>
      <dgm:t>
        <a:bodyPr/>
        <a:lstStyle/>
        <a:p>
          <a:endParaRPr lang="en-US"/>
        </a:p>
      </dgm:t>
    </dgm:pt>
    <dgm:pt modelId="{C87A575B-075E-4EBF-9AB0-7126041B54EF}" type="pres">
      <dgm:prSet presAssocID="{D9F99C03-E088-42E7-A8AC-5A233CE5308A}" presName="root" presStyleCnt="0">
        <dgm:presLayoutVars>
          <dgm:dir/>
          <dgm:resizeHandles val="exact"/>
        </dgm:presLayoutVars>
      </dgm:prSet>
      <dgm:spPr/>
    </dgm:pt>
    <dgm:pt modelId="{FA5A62DA-19E9-48EA-A5A6-BD3F3EF31843}" type="pres">
      <dgm:prSet presAssocID="{58D9DC03-3F9D-4855-A9A0-B3C5B1B43312}" presName="compNode" presStyleCnt="0"/>
      <dgm:spPr/>
    </dgm:pt>
    <dgm:pt modelId="{AE826CAD-ADBC-41A2-AC26-BB4CBCA7FCED}" type="pres">
      <dgm:prSet presAssocID="{58D9DC03-3F9D-4855-A9A0-B3C5B1B43312}" presName="bgRect" presStyleLbl="bgShp" presStyleIdx="0" presStyleCnt="2" custLinFactNeighborX="-10750" custLinFactNeighborY="46697"/>
      <dgm:spPr/>
    </dgm:pt>
    <dgm:pt modelId="{B823DCCB-9223-4916-B362-CEF980FB4CAB}" type="pres">
      <dgm:prSet presAssocID="{58D9DC03-3F9D-4855-A9A0-B3C5B1B43312}" presName="iconRect" presStyleLbl="node1" presStyleIdx="0" presStyleCnt="2" custScaleX="169422" custScaleY="134283" custLinFactX="100000" custLinFactNeighborX="134480" custLinFactNeighborY="664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B6B7CCB5-9877-4E92-B5AF-6FFFBB30087F}" type="pres">
      <dgm:prSet presAssocID="{58D9DC03-3F9D-4855-A9A0-B3C5B1B43312}" presName="spaceRect" presStyleCnt="0"/>
      <dgm:spPr/>
    </dgm:pt>
    <dgm:pt modelId="{0DEE1228-EDCC-4DD5-8963-DF06F42A7CBD}" type="pres">
      <dgm:prSet presAssocID="{58D9DC03-3F9D-4855-A9A0-B3C5B1B43312}" presName="parTx" presStyleLbl="revTx" presStyleIdx="0" presStyleCnt="2" custLinFactNeighborX="-1068" custLinFactNeighborY="28411">
        <dgm:presLayoutVars>
          <dgm:chMax val="0"/>
          <dgm:chPref val="0"/>
        </dgm:presLayoutVars>
      </dgm:prSet>
      <dgm:spPr/>
    </dgm:pt>
    <dgm:pt modelId="{2E7CE372-1C99-4913-B942-7C20C5DDF8E1}" type="pres">
      <dgm:prSet presAssocID="{2A18EA48-D54E-4A83-BBEC-3FAFF1504036}" presName="sibTrans" presStyleCnt="0"/>
      <dgm:spPr/>
    </dgm:pt>
    <dgm:pt modelId="{10FF9A48-47ED-4366-A51E-67C75A6E537E}" type="pres">
      <dgm:prSet presAssocID="{6870A2A4-5D5A-49D5-9BAE-3789316C6588}" presName="compNode" presStyleCnt="0"/>
      <dgm:spPr/>
    </dgm:pt>
    <dgm:pt modelId="{CB5FF630-24CE-4D52-9AAA-CCFEBD82962D}" type="pres">
      <dgm:prSet presAssocID="{6870A2A4-5D5A-49D5-9BAE-3789316C6588}" presName="bgRect" presStyleLbl="bgShp" presStyleIdx="1" presStyleCnt="2"/>
      <dgm:spPr/>
    </dgm:pt>
    <dgm:pt modelId="{C6734246-8EAF-4DAE-94BD-245431D79388}" type="pres">
      <dgm:prSet presAssocID="{6870A2A4-5D5A-49D5-9BAE-3789316C6588}" presName="iconRect" presStyleLbl="node1" presStyleIdx="1" presStyleCnt="2" custLinFactX="195682" custLinFactNeighborX="200000" custLinFactNeighborY="1373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ômetro 75% com preenchimento sólido"/>
        </a:ext>
      </dgm:extLst>
    </dgm:pt>
    <dgm:pt modelId="{06051E94-944B-49BA-9FD5-6221583B8B11}" type="pres">
      <dgm:prSet presAssocID="{6870A2A4-5D5A-49D5-9BAE-3789316C6588}" presName="spaceRect" presStyleCnt="0"/>
      <dgm:spPr/>
    </dgm:pt>
    <dgm:pt modelId="{C6F1DAC8-88EF-4638-BDD7-AA6775CDE603}" type="pres">
      <dgm:prSet presAssocID="{6870A2A4-5D5A-49D5-9BAE-3789316C6588}" presName="parTx" presStyleLbl="revTx" presStyleIdx="1" presStyleCnt="2" custLinFactNeighborX="26764" custLinFactNeighborY="-5251">
        <dgm:presLayoutVars>
          <dgm:chMax val="0"/>
          <dgm:chPref val="0"/>
        </dgm:presLayoutVars>
      </dgm:prSet>
      <dgm:spPr/>
    </dgm:pt>
  </dgm:ptLst>
  <dgm:cxnLst>
    <dgm:cxn modelId="{66AF9D22-5B90-4026-85F5-085FAF285B4D}" srcId="{D9F99C03-E088-42E7-A8AC-5A233CE5308A}" destId="{6870A2A4-5D5A-49D5-9BAE-3789316C6588}" srcOrd="1" destOrd="0" parTransId="{A9CFA606-F3B3-47DF-A836-64A62EF84291}" sibTransId="{114D2E87-9E9B-4CA8-916D-7D57678C1077}"/>
    <dgm:cxn modelId="{EDAACD50-BDA1-4199-920F-9E66B3CCF48F}" type="presOf" srcId="{6870A2A4-5D5A-49D5-9BAE-3789316C6588}" destId="{C6F1DAC8-88EF-4638-BDD7-AA6775CDE603}" srcOrd="0" destOrd="0" presId="urn:microsoft.com/office/officeart/2018/2/layout/IconVerticalSolidList"/>
    <dgm:cxn modelId="{FEAB6F9A-8FCC-45EB-A70F-CD7F77DAFC82}" srcId="{D9F99C03-E088-42E7-A8AC-5A233CE5308A}" destId="{58D9DC03-3F9D-4855-A9A0-B3C5B1B43312}" srcOrd="0" destOrd="0" parTransId="{C579D09F-BBF4-4FE5-8C5C-7618EA7D31AA}" sibTransId="{2A18EA48-D54E-4A83-BBEC-3FAFF1504036}"/>
    <dgm:cxn modelId="{08D8A9AB-F1E4-4DED-82BC-C44ED82CDB4B}" type="presOf" srcId="{D9F99C03-E088-42E7-A8AC-5A233CE5308A}" destId="{C87A575B-075E-4EBF-9AB0-7126041B54EF}" srcOrd="0" destOrd="0" presId="urn:microsoft.com/office/officeart/2018/2/layout/IconVerticalSolidList"/>
    <dgm:cxn modelId="{6BC05EEC-BD9D-437F-ACBD-FDE47DC03857}" type="presOf" srcId="{58D9DC03-3F9D-4855-A9A0-B3C5B1B43312}" destId="{0DEE1228-EDCC-4DD5-8963-DF06F42A7CBD}" srcOrd="0" destOrd="0" presId="urn:microsoft.com/office/officeart/2018/2/layout/IconVerticalSolidList"/>
    <dgm:cxn modelId="{3F2E697F-1CFE-46F8-BB0F-C0D2C28E4ECF}" type="presParOf" srcId="{C87A575B-075E-4EBF-9AB0-7126041B54EF}" destId="{FA5A62DA-19E9-48EA-A5A6-BD3F3EF31843}" srcOrd="0" destOrd="0" presId="urn:microsoft.com/office/officeart/2018/2/layout/IconVerticalSolidList"/>
    <dgm:cxn modelId="{C5F11A4D-7803-4910-8A54-90D543A08F87}" type="presParOf" srcId="{FA5A62DA-19E9-48EA-A5A6-BD3F3EF31843}" destId="{AE826CAD-ADBC-41A2-AC26-BB4CBCA7FCED}" srcOrd="0" destOrd="0" presId="urn:microsoft.com/office/officeart/2018/2/layout/IconVerticalSolidList"/>
    <dgm:cxn modelId="{120D64C6-5C3B-4BAA-A14A-DEAAD894E31E}" type="presParOf" srcId="{FA5A62DA-19E9-48EA-A5A6-BD3F3EF31843}" destId="{B823DCCB-9223-4916-B362-CEF980FB4CAB}" srcOrd="1" destOrd="0" presId="urn:microsoft.com/office/officeart/2018/2/layout/IconVerticalSolidList"/>
    <dgm:cxn modelId="{B7E1BF0F-6856-45B9-8FFF-272F225CFF6A}" type="presParOf" srcId="{FA5A62DA-19E9-48EA-A5A6-BD3F3EF31843}" destId="{B6B7CCB5-9877-4E92-B5AF-6FFFBB30087F}" srcOrd="2" destOrd="0" presId="urn:microsoft.com/office/officeart/2018/2/layout/IconVerticalSolidList"/>
    <dgm:cxn modelId="{50E65774-2330-4083-A546-62BAF1110C04}" type="presParOf" srcId="{FA5A62DA-19E9-48EA-A5A6-BD3F3EF31843}" destId="{0DEE1228-EDCC-4DD5-8963-DF06F42A7CBD}" srcOrd="3" destOrd="0" presId="urn:microsoft.com/office/officeart/2018/2/layout/IconVerticalSolidList"/>
    <dgm:cxn modelId="{2F95B2AC-993F-4445-BFAB-E107949D81FF}" type="presParOf" srcId="{C87A575B-075E-4EBF-9AB0-7126041B54EF}" destId="{2E7CE372-1C99-4913-B942-7C20C5DDF8E1}" srcOrd="1" destOrd="0" presId="urn:microsoft.com/office/officeart/2018/2/layout/IconVerticalSolidList"/>
    <dgm:cxn modelId="{67126606-B973-406B-931C-A997AE27D271}" type="presParOf" srcId="{C87A575B-075E-4EBF-9AB0-7126041B54EF}" destId="{10FF9A48-47ED-4366-A51E-67C75A6E537E}" srcOrd="2" destOrd="0" presId="urn:microsoft.com/office/officeart/2018/2/layout/IconVerticalSolidList"/>
    <dgm:cxn modelId="{BCBAF850-4D18-49CD-BAED-B3D6529C991D}" type="presParOf" srcId="{10FF9A48-47ED-4366-A51E-67C75A6E537E}" destId="{CB5FF630-24CE-4D52-9AAA-CCFEBD82962D}" srcOrd="0" destOrd="0" presId="urn:microsoft.com/office/officeart/2018/2/layout/IconVerticalSolidList"/>
    <dgm:cxn modelId="{24ED43CE-25CE-4232-87A9-8879A2C39B69}" type="presParOf" srcId="{10FF9A48-47ED-4366-A51E-67C75A6E537E}" destId="{C6734246-8EAF-4DAE-94BD-245431D79388}" srcOrd="1" destOrd="0" presId="urn:microsoft.com/office/officeart/2018/2/layout/IconVerticalSolidList"/>
    <dgm:cxn modelId="{E718828B-D87A-473F-8A31-CAA20F696A84}" type="presParOf" srcId="{10FF9A48-47ED-4366-A51E-67C75A6E537E}" destId="{06051E94-944B-49BA-9FD5-6221583B8B11}" srcOrd="2" destOrd="0" presId="urn:microsoft.com/office/officeart/2018/2/layout/IconVerticalSolidList"/>
    <dgm:cxn modelId="{3F41EAB9-FB01-4194-BF17-DEEC1689FF34}" type="presParOf" srcId="{10FF9A48-47ED-4366-A51E-67C75A6E537E}" destId="{C6F1DAC8-88EF-4638-BDD7-AA6775CDE6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26CAD-ADBC-41A2-AC26-BB4CBCA7FCED}">
      <dsp:nvSpPr>
        <dsp:cNvPr id="0" name=""/>
        <dsp:cNvSpPr/>
      </dsp:nvSpPr>
      <dsp:spPr>
        <a:xfrm>
          <a:off x="0" y="933814"/>
          <a:ext cx="7464736" cy="9258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3DCCB-9223-4916-B362-CEF980FB4CAB}">
      <dsp:nvSpPr>
        <dsp:cNvPr id="0" name=""/>
        <dsp:cNvSpPr/>
      </dsp:nvSpPr>
      <dsp:spPr>
        <a:xfrm>
          <a:off x="1297283" y="961096"/>
          <a:ext cx="862696" cy="683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E1228-EDCC-4DD5-8963-DF06F42A7CBD}">
      <dsp:nvSpPr>
        <dsp:cNvPr id="0" name=""/>
        <dsp:cNvSpPr/>
      </dsp:nvSpPr>
      <dsp:spPr>
        <a:xfrm>
          <a:off x="1001017" y="764519"/>
          <a:ext cx="6395415" cy="925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82" tIns="97982" rIns="97982" bIns="97982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FORMAÇÃO COMPORTAMENTAL</a:t>
          </a:r>
          <a:endParaRPr lang="en-US" sz="2000" kern="1200" dirty="0"/>
        </a:p>
      </dsp:txBody>
      <dsp:txXfrm>
        <a:off x="1001017" y="764519"/>
        <a:ext cx="6395415" cy="925818"/>
      </dsp:txXfrm>
    </dsp:sp>
    <dsp:sp modelId="{CB5FF630-24CE-4D52-9AAA-CCFEBD82962D}">
      <dsp:nvSpPr>
        <dsp:cNvPr id="0" name=""/>
        <dsp:cNvSpPr/>
      </dsp:nvSpPr>
      <dsp:spPr>
        <a:xfrm>
          <a:off x="0" y="1658757"/>
          <a:ext cx="7464736" cy="9258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34246-8EAF-4DAE-94BD-245431D79388}">
      <dsp:nvSpPr>
        <dsp:cNvPr id="0" name=""/>
        <dsp:cNvSpPr/>
      </dsp:nvSpPr>
      <dsp:spPr>
        <a:xfrm>
          <a:off x="2294873" y="1937000"/>
          <a:ext cx="509200" cy="5092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DAC8-88EF-4638-BDD7-AA6775CDE603}">
      <dsp:nvSpPr>
        <dsp:cNvPr id="0" name=""/>
        <dsp:cNvSpPr/>
      </dsp:nvSpPr>
      <dsp:spPr>
        <a:xfrm>
          <a:off x="1069320" y="1610143"/>
          <a:ext cx="6395415" cy="925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82" tIns="97982" rIns="97982" bIns="97982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500" b="1" kern="1200" dirty="0"/>
          </a:br>
          <a:r>
            <a:rPr lang="pt-BR" sz="1500" b="1" kern="1200" dirty="0"/>
            <a:t>Carga horária semanal :  1 hora</a:t>
          </a:r>
          <a:br>
            <a:rPr lang="pt-BR" sz="1500" b="1" kern="1200" dirty="0"/>
          </a:br>
          <a:r>
            <a:rPr lang="pt-BR" sz="1500" b="1" kern="1200" dirty="0"/>
            <a:t>Período total :  10 meses</a:t>
          </a:r>
          <a:endParaRPr lang="en-US" sz="1500" kern="1200" dirty="0"/>
        </a:p>
      </dsp:txBody>
      <dsp:txXfrm>
        <a:off x="1069320" y="1610143"/>
        <a:ext cx="6395415" cy="925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1E1B4-361B-4C9A-86C9-3799AC107B34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524B-F8C3-4BA9-B8C0-1ED8E303EF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8F9AA-5D75-484F-AB37-886841028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A0F951-5F2D-4971-BAE7-2CE32C0B1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68E609-DBA1-42DB-80F1-FC11B6FB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EBF9E9-3F1F-4BA7-8957-7BBBD87E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6E34FC-AD38-4A19-873E-87883ACB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54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2B3F-BE86-428D-814B-DDB81911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9C7B7C-2EDC-4C7B-A60C-A1711999D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521FCD-0314-4514-AA14-DFBA5DA1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A0F675-50A4-4818-82E7-9BD084A7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E0AE1D-BF2E-487C-9F2C-DA3A72DF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77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763898-4937-42D9-A764-01A86CF58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AA2D43-392E-4204-BD92-F0E21D8F1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A197A-2220-47FD-828E-D390E8CC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1E52BC-E52B-4D22-95A8-D82A05BC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FC289F-7986-4C89-9176-CCF80E5C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25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A0A36-9D67-4E2E-85C3-5FAF376B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F82723-CFD0-4B50-8239-815AD154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4CB2B4-FF04-47BD-8305-57A6C83A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ABBA3-5F40-4838-8CA1-F2F18DFC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F5A72D-BE00-456E-8739-5FE8BBC7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7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BFB00-70A6-4FE4-8188-2606CBE3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D2AA0-C7C5-4E8E-B24E-68609331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978EB5-8BEB-4A3B-A972-19127662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C2A0D6-7A2E-4CC7-A9FA-F8A46D4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D009BB-5C2E-48D2-95FA-C9BF206E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60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67D59-199A-4C97-B058-EB0EAE51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189540-6F0E-4032-9597-2BF54CE8F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8AE5FD-28E1-4517-8955-89F0F8E9F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F2E8B2-498D-4EFA-A7B1-83933597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C342F2-D5DB-44CB-B364-4C52A38E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8FB958-46D1-4BD1-AB7D-32D71E9B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67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0359F-9757-4B6E-98B6-4CA07317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446F7C-1FB8-480A-98CC-ECD75174B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36A0B3-C970-438D-9B33-8DAE1218F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78EEC2-80BC-4C79-A56F-339B25F90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F6BAF0-E7E4-4A1E-B886-D9F82E121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9C4AAB-27FF-4930-B559-4113622C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5DE534A-F110-4307-834C-2DB7C844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48854C-A0F9-4413-94D1-3D4AC00E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063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801F6-44CB-45F4-9C6A-AEA47BB4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8D5CAD-54FC-424A-937B-DD562FFF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4321FD-D071-4322-9047-20330B35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EB6570-F904-4A4B-8361-5FF94E8A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808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ADB8DF-02B0-47AC-869A-FCC547B7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DEB3C0-F6AA-4CB8-BBE6-96156B5B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23A8AE-B3AA-44C2-A514-862A6AE8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700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03A17-620C-443D-BD6B-F6CA336D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ADF81-72C8-4936-99CB-1375BF8D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0265F4-1A90-4A2B-8567-77908A702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38609B-5BDE-45EE-81BC-173B93A3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34655F-886A-4E27-B30F-097C29CC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BC20F0-722A-4CF2-9E12-BF501A48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4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3FB0F-3B70-4259-B3FC-66EBA1ED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2B8572-F53E-433E-A6D5-E2C943EB5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A000B6-222F-4B16-AD36-8B88AF676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40D827-2D69-487B-9838-C484BC9F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21C6BD-C3E7-472D-BB20-C640863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4D0A3-0F1E-4A0D-A125-15F96A60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764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71B37CB-A9E3-4057-AEAB-4473F02C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8D90C8-5DEE-42F9-8271-5C0DB14E9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1AE990-879D-45EA-A0E1-975D54F9E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4BD7F8-7E7C-40EE-86F4-5DB7939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BA3CC0-64B5-4CA1-9CDF-2B49BC573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4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5FCD2E-217B-4118-8281-E47D5219EF39}"/>
              </a:ext>
            </a:extLst>
          </p:cNvPr>
          <p:cNvSpPr txBox="1"/>
          <p:nvPr/>
        </p:nvSpPr>
        <p:spPr>
          <a:xfrm>
            <a:off x="4027054" y="1511972"/>
            <a:ext cx="44189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dirty="0">
                <a:solidFill>
                  <a:schemeClr val="bg1"/>
                </a:solidFill>
              </a:rPr>
              <a:t>APRESENTAÇÃO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2FFA6D0-18F7-41D1-9EF5-7F9A20F48039}"/>
              </a:ext>
            </a:extLst>
          </p:cNvPr>
          <p:cNvCxnSpPr/>
          <p:nvPr/>
        </p:nvCxnSpPr>
        <p:spPr>
          <a:xfrm>
            <a:off x="3103418" y="1117600"/>
            <a:ext cx="0" cy="3205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Uma imagem contendo no interior, mesa, computador, homem&#10;&#10;Descrição gerada automaticamente">
            <a:extLst>
              <a:ext uri="{FF2B5EF4-FFF2-40B4-BE49-F238E27FC236}">
                <a16:creationId xmlns:a16="http://schemas.microsoft.com/office/drawing/2014/main" id="{4CDBD93D-5C2B-4F72-9E9D-2A56E039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7076024-8300-43E5-8F86-BF4B143DA2E0}"/>
              </a:ext>
            </a:extLst>
          </p:cNvPr>
          <p:cNvCxnSpPr>
            <a:cxnSpLocks/>
          </p:cNvCxnSpPr>
          <p:nvPr/>
        </p:nvCxnSpPr>
        <p:spPr>
          <a:xfrm>
            <a:off x="3528543" y="1315605"/>
            <a:ext cx="0" cy="3018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374EABB-1C58-4A8A-96B2-94A81C0AE047}"/>
              </a:ext>
            </a:extLst>
          </p:cNvPr>
          <p:cNvSpPr txBox="1"/>
          <p:nvPr/>
        </p:nvSpPr>
        <p:spPr>
          <a:xfrm>
            <a:off x="4025832" y="1173767"/>
            <a:ext cx="7116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ESCOLA CORPORATIVA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A170D4F-B50F-4A44-BF84-C5C37DC42168}"/>
              </a:ext>
            </a:extLst>
          </p:cNvPr>
          <p:cNvSpPr txBox="1"/>
          <p:nvPr/>
        </p:nvSpPr>
        <p:spPr>
          <a:xfrm>
            <a:off x="3948324" y="1960087"/>
            <a:ext cx="632096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b="1" dirty="0">
                <a:solidFill>
                  <a:srgbClr val="DC1E39"/>
                </a:solidFill>
                <a:latin typeface="+mj-lt"/>
              </a:rPr>
              <a:t>PLANO GERAL DE</a:t>
            </a:r>
          </a:p>
          <a:p>
            <a:r>
              <a:rPr lang="pt-BR" sz="7000" b="1" dirty="0">
                <a:solidFill>
                  <a:srgbClr val="DC1E39"/>
                </a:solidFill>
                <a:latin typeface="+mj-lt"/>
              </a:rPr>
              <a:t>FORMAÇÃO</a:t>
            </a:r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84433247-E804-46A7-8675-C73195F3D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5684233"/>
            <a:ext cx="1962150" cy="897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771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CB7B-9567-0036-61FB-A32C8F9F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267F187C-0186-64C6-CF0C-A3E9C244AF5A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54DF031-8BBA-4D17-6E5F-AA3332829025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B4D22A0C-6E2F-33D0-2124-E321982F798A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F4890418-2093-A7B8-B7E2-8FE609E246D5}"/>
              </a:ext>
            </a:extLst>
          </p:cNvPr>
          <p:cNvSpPr txBox="1"/>
          <p:nvPr/>
        </p:nvSpPr>
        <p:spPr>
          <a:xfrm>
            <a:off x="5243804" y="1689649"/>
            <a:ext cx="623699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ORM, </a:t>
            </a:r>
            <a:r>
              <a:rPr lang="pt-BR" sz="2400" dirty="0" err="1"/>
              <a:t>Migrations</a:t>
            </a:r>
            <a:r>
              <a:rPr lang="pt-BR" sz="2400" dirty="0"/>
              <a:t>, LINQ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CRUD básico com EF Core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D60EE93-AD11-5B15-B0D6-8B01F09F007F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A59332-D4D5-E30E-B2F2-B62C26C14D25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7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Entity Framework Core –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147618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58BDF-07D6-19A2-98CB-0720FD5D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3DD96D20-FF56-D8E7-EA90-B3C1397EC413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51CD203-8DF6-A324-7AA1-B18B0320210C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7A4B7680-2044-F0DF-74FF-EF9D5947DD3D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4D711EB2-0934-0044-058F-F7DDBE7CC83E}"/>
              </a:ext>
            </a:extLst>
          </p:cNvPr>
          <p:cNvSpPr txBox="1"/>
          <p:nvPr/>
        </p:nvSpPr>
        <p:spPr>
          <a:xfrm>
            <a:off x="5243804" y="1689649"/>
            <a:ext cx="623699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Relacionamentos (1:N, N:N)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Integração API + banco com boas práticas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0C3AC6-6621-29B6-4F11-56313809732C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88C817-BF0E-BCA6-FD29-9A1342D2CB7B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8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Entity Framework Core –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106747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C3441-D0C9-301F-1FAC-3F4F5B90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442A506-67E4-7244-885E-0A13E9639ABA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762455E-7F06-C50F-22F2-9DAFA915F6AD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6028C86E-3A02-5FC0-1EEA-EB6CB50519FF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2024D442-8777-308B-4BFD-7653D66DA313}"/>
              </a:ext>
            </a:extLst>
          </p:cNvPr>
          <p:cNvSpPr txBox="1"/>
          <p:nvPr/>
        </p:nvSpPr>
        <p:spPr>
          <a:xfrm>
            <a:off x="5243804" y="1689649"/>
            <a:ext cx="623699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Conceitos Iniciais + Setup 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Componentes e </a:t>
            </a:r>
            <a:r>
              <a:rPr lang="pt-BR" sz="2400" dirty="0" err="1"/>
              <a:t>Props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Estado com </a:t>
            </a:r>
            <a:r>
              <a:rPr lang="pt-BR" sz="2400" dirty="0" err="1"/>
              <a:t>useState</a:t>
            </a:r>
            <a:r>
              <a:rPr lang="pt-BR" sz="2400" dirty="0"/>
              <a:t> + Eventos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Consumo de API com </a:t>
            </a:r>
            <a:r>
              <a:rPr lang="pt-BR" sz="2400" dirty="0" err="1"/>
              <a:t>useEffect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Projeto Integrador + Boas Práticas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CF8A153-1C10-A9C1-DB82-510FF7736A51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CDC348-BCC4-4C37-8E40-024813788810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9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Introdutório de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React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para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.Net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devs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676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4331F-463F-14F3-4825-F267FACB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36ED54A-FDF9-D71C-2504-769B9D8B42C3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386036D-AC48-37CC-CAFD-ED21740CC3AC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20D9341C-2806-2DE1-EA4F-B43B6A4AB1D1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5A74C448-D5FD-3091-DB83-1DFF0569E403}"/>
              </a:ext>
            </a:extLst>
          </p:cNvPr>
          <p:cNvSpPr txBox="1"/>
          <p:nvPr/>
        </p:nvSpPr>
        <p:spPr>
          <a:xfrm>
            <a:off x="5243804" y="1689649"/>
            <a:ext cx="623699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JWT – autenticação baseada em tokens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Roles e </a:t>
            </a:r>
            <a:r>
              <a:rPr lang="pt-BR" sz="2400" dirty="0" err="1"/>
              <a:t>claims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Segurança básica de APIs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Controle de versão com </a:t>
            </a:r>
            <a:r>
              <a:rPr lang="pt-BR" sz="2400" dirty="0" err="1"/>
              <a:t>Git</a:t>
            </a:r>
            <a:r>
              <a:rPr lang="pt-BR" sz="2400" dirty="0"/>
              <a:t> e GitHub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Separação por camadas (</a:t>
            </a:r>
            <a:r>
              <a:rPr lang="pt-BR" sz="2400" dirty="0" err="1"/>
              <a:t>Controller</a:t>
            </a:r>
            <a:r>
              <a:rPr lang="pt-BR" sz="2400" dirty="0"/>
              <a:t>, Service, </a:t>
            </a:r>
            <a:r>
              <a:rPr lang="pt-BR" sz="2400" dirty="0" err="1"/>
              <a:t>Repository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Princípios SOLID aplicados à prática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Inversão de dependência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Refatoração e melhorias do projeto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09F627C-7959-A856-9B3E-6B42E74B8864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B233DF-EF78-BF4A-A76F-E88B97B04C6D}"/>
              </a:ext>
            </a:extLst>
          </p:cNvPr>
          <p:cNvSpPr txBox="1"/>
          <p:nvPr/>
        </p:nvSpPr>
        <p:spPr>
          <a:xfrm>
            <a:off x="453422" y="1503375"/>
            <a:ext cx="3669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10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Segurança,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 Arquitetura</a:t>
            </a:r>
          </a:p>
        </p:txBody>
      </p:sp>
    </p:spTree>
    <p:extLst>
      <p:ext uri="{BB962C8B-B14F-4D97-AF65-F5344CB8AC3E}">
        <p14:creationId xmlns:p14="http://schemas.microsoft.com/office/powerpoint/2010/main" val="372710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D395-CDAE-13C5-8A67-60125FEF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03B490DF-AD57-9360-95A6-09E1E698ED18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546F3C39-18FF-F12B-D376-9F58905AF3BD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E7642CA8-9B32-7545-308C-C6CEA764EB96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E2128A06-187F-8D27-17AD-BA3429AF9ECD}"/>
              </a:ext>
            </a:extLst>
          </p:cNvPr>
          <p:cNvSpPr txBox="1"/>
          <p:nvPr/>
        </p:nvSpPr>
        <p:spPr>
          <a:xfrm>
            <a:off x="5243804" y="1689649"/>
            <a:ext cx="623699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IDE principal : </a:t>
            </a:r>
            <a:r>
              <a:rPr lang="pt-BR" sz="2400" b="1" dirty="0"/>
              <a:t>Visual Studio </a:t>
            </a:r>
            <a:r>
              <a:rPr lang="pt-BR" sz="2400" b="1" dirty="0" err="1"/>
              <a:t>Code</a:t>
            </a: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.NET SDK : </a:t>
            </a:r>
            <a:r>
              <a:rPr lang="pt-BR" sz="2400" b="1" dirty="0"/>
              <a:t>.NET 6 ou 8 (LTS recomendado)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Banco de dados : </a:t>
            </a:r>
            <a:r>
              <a:rPr lang="pt-BR" sz="2400" b="1" dirty="0"/>
              <a:t>PostgreSQL ou MySQL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 err="1"/>
              <a:t>Frontend</a:t>
            </a:r>
            <a:r>
              <a:rPr lang="pt-BR" sz="2400" dirty="0"/>
              <a:t> básico : </a:t>
            </a:r>
            <a:r>
              <a:rPr lang="pt-BR" sz="2400" b="1" dirty="0"/>
              <a:t>HTML/CSS/JS direto no VS </a:t>
            </a:r>
            <a:r>
              <a:rPr lang="pt-BR" sz="2400" b="1" dirty="0" err="1"/>
              <a:t>Code</a:t>
            </a:r>
            <a:r>
              <a:rPr lang="pt-BR" sz="2400" b="1" dirty="0"/>
              <a:t> ou </a:t>
            </a:r>
            <a:r>
              <a:rPr lang="pt-BR" sz="2400" b="1" dirty="0" err="1"/>
              <a:t>React</a:t>
            </a: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Testes de API</a:t>
            </a:r>
            <a:r>
              <a:rPr lang="pt-BR" sz="2400" b="1" dirty="0"/>
              <a:t> : </a:t>
            </a:r>
            <a:r>
              <a:rPr lang="pt-BR" sz="2400" b="1" dirty="0" err="1"/>
              <a:t>Postman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Controle de Versão : </a:t>
            </a:r>
            <a:r>
              <a:rPr lang="pt-BR" sz="2400" b="1" dirty="0" err="1"/>
              <a:t>Git</a:t>
            </a:r>
            <a:r>
              <a:rPr lang="pt-BR" sz="2400" b="1" dirty="0"/>
              <a:t> + GitHub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JS + gerenciador de pacotes</a:t>
            </a:r>
            <a:r>
              <a:rPr lang="pt-BR" sz="2400" b="1" dirty="0"/>
              <a:t> : Node.js + NPM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Gerador de estrutura inicial </a:t>
            </a:r>
            <a:r>
              <a:rPr lang="pt-BR" sz="2400" dirty="0" err="1"/>
              <a:t>React</a:t>
            </a:r>
            <a:r>
              <a:rPr lang="pt-BR" sz="2400" dirty="0"/>
              <a:t> : </a:t>
            </a:r>
            <a:r>
              <a:rPr lang="pt-BR" sz="2400" b="1" dirty="0" err="1"/>
              <a:t>Create</a:t>
            </a:r>
            <a:r>
              <a:rPr lang="pt-BR" sz="2400" b="1" dirty="0"/>
              <a:t> </a:t>
            </a:r>
            <a:r>
              <a:rPr lang="pt-BR" sz="2400" b="1" dirty="0" err="1"/>
              <a:t>React</a:t>
            </a:r>
            <a:r>
              <a:rPr lang="pt-BR" sz="2400" b="1" dirty="0"/>
              <a:t> App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Depuração no navegador</a:t>
            </a:r>
            <a:r>
              <a:rPr lang="pt-BR" sz="2400" b="1" dirty="0"/>
              <a:t> : </a:t>
            </a:r>
            <a:r>
              <a:rPr lang="pt-BR" sz="2400" b="1" dirty="0" err="1"/>
              <a:t>React</a:t>
            </a:r>
            <a:r>
              <a:rPr lang="pt-BR" sz="2400" b="1" dirty="0"/>
              <a:t> </a:t>
            </a:r>
            <a:r>
              <a:rPr lang="pt-BR" sz="2400" b="1" dirty="0" err="1"/>
              <a:t>DevTools</a:t>
            </a:r>
            <a:endParaRPr lang="pt-BR" sz="2400" b="1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BBC3634-6F15-C85F-B696-204BB98A957F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ABA860-11EB-F3B7-EB5F-B582C99265F7}"/>
              </a:ext>
            </a:extLst>
          </p:cNvPr>
          <p:cNvSpPr txBox="1"/>
          <p:nvPr/>
        </p:nvSpPr>
        <p:spPr>
          <a:xfrm>
            <a:off x="453422" y="1503375"/>
            <a:ext cx="31384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Ambiente</a:t>
            </a:r>
          </a:p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sugerido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63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E9E1-BE40-9D04-608C-CC6B78E9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3B6576E6-1F7C-EB09-140E-ED30B706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375FF9-03D6-FB2C-E101-A72235D4E7EB}"/>
              </a:ext>
            </a:extLst>
          </p:cNvPr>
          <p:cNvSpPr/>
          <p:nvPr/>
        </p:nvSpPr>
        <p:spPr>
          <a:xfrm>
            <a:off x="0" y="4479721"/>
            <a:ext cx="12192000" cy="2378279"/>
          </a:xfrm>
          <a:custGeom>
            <a:avLst/>
            <a:gdLst>
              <a:gd name="connsiteX0" fmla="*/ 0 w 12192000"/>
              <a:gd name="connsiteY0" fmla="*/ 0 h 2378279"/>
              <a:gd name="connsiteX1" fmla="*/ 12192000 w 12192000"/>
              <a:gd name="connsiteY1" fmla="*/ 0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83611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92000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378279">
                <a:moveTo>
                  <a:pt x="0" y="0"/>
                </a:moveTo>
                <a:lnTo>
                  <a:pt x="12192000" y="1837189"/>
                </a:lnTo>
                <a:lnTo>
                  <a:pt x="12192000" y="2378279"/>
                </a:lnTo>
                <a:lnTo>
                  <a:pt x="0" y="2378279"/>
                </a:lnTo>
                <a:lnTo>
                  <a:pt x="0" y="0"/>
                </a:lnTo>
                <a:close/>
              </a:path>
            </a:pathLst>
          </a:custGeom>
          <a:solidFill>
            <a:srgbClr val="DC1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354BA6C-9880-8260-7769-6F9F693E2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6" y="5376296"/>
            <a:ext cx="1828800" cy="836797"/>
          </a:xfrm>
          <a:prstGeom prst="rect">
            <a:avLst/>
          </a:prstGeom>
        </p:spPr>
      </p:pic>
      <p:graphicFrame>
        <p:nvGraphicFramePr>
          <p:cNvPr id="13" name="CaixaDeTexto 4">
            <a:extLst>
              <a:ext uri="{FF2B5EF4-FFF2-40B4-BE49-F238E27FC236}">
                <a16:creationId xmlns:a16="http://schemas.microsoft.com/office/drawing/2014/main" id="{370EF50C-D2EC-3E87-3895-64D039727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079512"/>
              </p:ext>
            </p:extLst>
          </p:nvPr>
        </p:nvGraphicFramePr>
        <p:xfrm>
          <a:off x="2991252" y="4021493"/>
          <a:ext cx="7464736" cy="308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93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9AC0-B2BC-42A4-A908-4E5BC341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2767A599-E560-AEC7-3A61-6DDB35428347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A863D3E-0421-EB75-E934-EC7EDD41543E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014858F3-C782-DFB5-0362-634F9D03B41C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FAD76BFB-80EE-43A2-AD19-3F1AC60EB6C9}"/>
              </a:ext>
            </a:extLst>
          </p:cNvPr>
          <p:cNvSpPr txBox="1"/>
          <p:nvPr/>
        </p:nvSpPr>
        <p:spPr>
          <a:xfrm>
            <a:off x="4735902" y="1503375"/>
            <a:ext cx="7099540" cy="535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Comunicação Eficaz com Clientes Internos e Externos</a:t>
            </a:r>
          </a:p>
          <a:p>
            <a:endParaRPr lang="pt-BR" sz="16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Diferenças entre clientes internos e externos.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Técnicas de escuta ativa e empatia.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Comunicação assertiva e adaptada ao público-alvo.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Gestão de expectativas e alinhamento de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Feedback construtivo e resolução de conflitos.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Princípios da Comunicação Não Violenta (CNV) para promover empatia e compreensão mútua.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Aulas dinâmicas;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Dinâmicas de apresentação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Roda de Feedback</a:t>
            </a:r>
          </a:p>
          <a:p>
            <a:endParaRPr lang="pt-BR" sz="2000" dirty="0"/>
          </a:p>
          <a:p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Modulo essencial para evitar retrabalho, reduzir conflitos e aumentar a clareza com clientes e times.</a:t>
            </a:r>
          </a:p>
          <a:p>
            <a:endParaRPr lang="pt-BR" sz="240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07CF502-DA8A-55C5-44EB-0C18BD407B05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A79376-CEB9-DC96-81FA-A316E811340C}"/>
              </a:ext>
            </a:extLst>
          </p:cNvPr>
          <p:cNvSpPr txBox="1"/>
          <p:nvPr/>
        </p:nvSpPr>
        <p:spPr>
          <a:xfrm>
            <a:off x="662677" y="1530257"/>
            <a:ext cx="31181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1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Comunicação Eficaz</a:t>
            </a:r>
            <a:endParaRPr lang="pt-B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C17E1C-4C44-02E4-996C-0402CAD8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0" y="3079102"/>
            <a:ext cx="3961266" cy="27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5EF2-BB57-A0AD-DF2D-954EB089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5B10A42E-38D8-5DC0-C3B4-45BE067EFE06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19A48D7B-CA95-26B8-40FA-3979BB25071D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EB4FF87-CE56-548D-D896-649BB0F54FA0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D0CAA989-BDD3-E5B4-A8E1-55D8E8127342}"/>
              </a:ext>
            </a:extLst>
          </p:cNvPr>
          <p:cNvSpPr txBox="1"/>
          <p:nvPr/>
        </p:nvSpPr>
        <p:spPr>
          <a:xfrm>
            <a:off x="4735902" y="1503375"/>
            <a:ext cx="709954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Inteligência Emocional e Resiliência</a:t>
            </a:r>
          </a:p>
          <a:p>
            <a:pPr algn="just"/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Autoconhecimento e autocontrole emocional.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Empatia e compreensão das emoções alheias.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Estratégias para lidar com o estresse e a pressão.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Desenvolvimento da resiliência em ambientes de mudança constante.</a:t>
            </a: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Aulas dinâmicas;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Análise de caso com pressão ou conflito: “Como você reagiria?” e reflexão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Profile e perfil profissional – A importância de entender o próprio perfil e seu impacto nas emoções</a:t>
            </a:r>
            <a:endParaRPr lang="pt-BR" sz="160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2000" dirty="0"/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Projetos de TI são ambientes de alta pressão. Profissionais emocionalmente inteligentes mantêm a produtividade e o equilíbrio, mesmo em momentos críticos</a:t>
            </a:r>
            <a:r>
              <a:rPr lang="pt-BR" sz="1600" dirty="0"/>
              <a:t>.</a:t>
            </a:r>
            <a:endParaRPr lang="pt-BR" sz="240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7DE0504-E5E7-3149-F0EB-543BFE21C955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E845FC-A689-CBD4-044A-AA8C435AC421}"/>
              </a:ext>
            </a:extLst>
          </p:cNvPr>
          <p:cNvSpPr txBox="1"/>
          <p:nvPr/>
        </p:nvSpPr>
        <p:spPr>
          <a:xfrm>
            <a:off x="-87770" y="1523632"/>
            <a:ext cx="4461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2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Inteligência Emocional e Resiliência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B5CD4A-5306-37A5-3510-2C9D2273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1" y="3429000"/>
            <a:ext cx="3988875" cy="23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0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FC7-C3A9-5956-402A-0F58639F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0535FEB0-4271-22CB-AA82-1536D306166A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D9A655-7196-A925-98A0-388B6ACB2499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52AD7A1-3628-27D0-CCA1-0A15588B5CAD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AFE96C4D-4123-9CEA-54A8-36DD9A7C1D78}"/>
              </a:ext>
            </a:extLst>
          </p:cNvPr>
          <p:cNvSpPr txBox="1"/>
          <p:nvPr/>
        </p:nvSpPr>
        <p:spPr>
          <a:xfrm>
            <a:off x="4735902" y="1503375"/>
            <a:ext cx="709954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Colaboração e Trabalho em Equipe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Dinâmicas de grupo e construção de confiança.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Comunicação não violenta e resolução de conflitos.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Diversidade e inclusão nas equipes.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Técnicas para promover a colaboração e o engajamento. </a:t>
            </a: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Desafio de construção em grupo: resolução de problema com recursos limitados.</a:t>
            </a:r>
          </a:p>
          <a:p>
            <a:pPr marL="285750" marR="0" lvl="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Análise Profile ou Estilo Social: para reconhecer e valorizar diferentes perfis.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Times de alta performance não dependem apenas de técnica, mas da capacidade de integrar e potencializar o coletivo.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59DBB23-24C1-0D85-5C04-8905DD40822B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08F58F-0CFA-8F82-CED6-60C7E06ABE7D}"/>
              </a:ext>
            </a:extLst>
          </p:cNvPr>
          <p:cNvSpPr txBox="1"/>
          <p:nvPr/>
        </p:nvSpPr>
        <p:spPr>
          <a:xfrm>
            <a:off x="80144" y="1519174"/>
            <a:ext cx="43870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3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Colaboração e Trabalho em Equipe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29" name="Picture 5" descr="Imagem Gerada sobre Colaboração e Trabalho em Equipe na área de TI">
            <a:extLst>
              <a:ext uri="{FF2B5EF4-FFF2-40B4-BE49-F238E27FC236}">
                <a16:creationId xmlns:a16="http://schemas.microsoft.com/office/drawing/2014/main" id="{DBF3CA14-B574-4E17-20C0-444D3C79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0" y="3007440"/>
            <a:ext cx="3514657" cy="35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42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D14C-4434-3F5A-290F-C23A974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184269D6-0825-E90F-6D89-89B6A9B972D4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4E6C6BF-4DB8-1961-13EB-9119A10B6308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B98345A9-D216-BEDC-4A45-165B6EF4DD65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A8A09ECF-5F66-6DEE-6B1E-82E0097B2ECD}"/>
              </a:ext>
            </a:extLst>
          </p:cNvPr>
          <p:cNvSpPr txBox="1"/>
          <p:nvPr/>
        </p:nvSpPr>
        <p:spPr>
          <a:xfrm>
            <a:off x="4735902" y="1503375"/>
            <a:ext cx="7099540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Liderança Ágil e Influência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Princípios da liderança servidora.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Desenvolvimento de habilidades de coaching e mentoring.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Influência sem autoridade formal.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Facilitação de reuniões e cerimônias ágeis.</a:t>
            </a: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Facilitação de Daily Scrum fictícia.</a:t>
            </a:r>
          </a:p>
          <a:p>
            <a:pPr marL="285750" marR="0" lvl="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Role-</a:t>
            </a:r>
            <a:r>
              <a:rPr lang="pt-BR" altLang="pt-BR" sz="1600" dirty="0" err="1">
                <a:solidFill>
                  <a:srgbClr val="000000"/>
                </a:solidFill>
                <a:latin typeface="Arial Nova" panose="020B0504020202020204" pitchFamily="34" charset="0"/>
              </a:rPr>
              <a:t>playing</a:t>
            </a: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como líder servidor: remoção de impedimentos.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Mesmo sem cargo formal, Scrum Masters e Desenvolvedores precisam influenciar positivamente. Liderança é comportamento, não título.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09B8759-1445-6449-8D3E-BF8BCE973315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6DE781-6372-8C76-E3A3-FC7A7B24F791}"/>
              </a:ext>
            </a:extLst>
          </p:cNvPr>
          <p:cNvSpPr txBox="1"/>
          <p:nvPr/>
        </p:nvSpPr>
        <p:spPr>
          <a:xfrm>
            <a:off x="603620" y="1519174"/>
            <a:ext cx="33400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4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Liderança Ágil e Influência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050" name="Picture 2" descr="Imagem Gerada sobre Liderança Ágil e Influência">
            <a:extLst>
              <a:ext uri="{FF2B5EF4-FFF2-40B4-BE49-F238E27FC236}">
                <a16:creationId xmlns:a16="http://schemas.microsoft.com/office/drawing/2014/main" id="{C224E0C1-8B9F-EB42-8336-CF085DE2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2" y="2998109"/>
            <a:ext cx="3514657" cy="35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06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2FFA6D0-18F7-41D1-9EF5-7F9A20F48039}"/>
              </a:ext>
            </a:extLst>
          </p:cNvPr>
          <p:cNvCxnSpPr/>
          <p:nvPr/>
        </p:nvCxnSpPr>
        <p:spPr>
          <a:xfrm>
            <a:off x="3103418" y="1117600"/>
            <a:ext cx="0" cy="3205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418562C-D130-4E01-840C-644BE819E060}"/>
              </a:ext>
            </a:extLst>
          </p:cNvPr>
          <p:cNvGrpSpPr/>
          <p:nvPr/>
        </p:nvGrpSpPr>
        <p:grpSpPr>
          <a:xfrm>
            <a:off x="4648354" y="257649"/>
            <a:ext cx="7097670" cy="1079865"/>
            <a:chOff x="4648354" y="243112"/>
            <a:chExt cx="7097670" cy="1079865"/>
          </a:xfrm>
          <a:effectLst>
            <a:outerShdw blurRad="50800" dist="38100" dir="18900000" algn="bl" rotWithShape="0">
              <a:prstClr val="black">
                <a:alpha val="15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517401E-EFA8-49F1-8D7E-5C1BF6352D0B}"/>
                </a:ext>
              </a:extLst>
            </p:cNvPr>
            <p:cNvSpPr/>
            <p:nvPr/>
          </p:nvSpPr>
          <p:spPr>
            <a:xfrm>
              <a:off x="4648354" y="243113"/>
              <a:ext cx="6553046" cy="10798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3B33D9E-9B22-40F7-B63F-48987421DAEC}"/>
                </a:ext>
              </a:extLst>
            </p:cNvPr>
            <p:cNvSpPr/>
            <p:nvPr/>
          </p:nvSpPr>
          <p:spPr>
            <a:xfrm>
              <a:off x="10666161" y="243112"/>
              <a:ext cx="1079863" cy="107986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8A7821A-9324-4430-840D-6D1320C71C14}"/>
              </a:ext>
            </a:extLst>
          </p:cNvPr>
          <p:cNvGrpSpPr/>
          <p:nvPr/>
        </p:nvGrpSpPr>
        <p:grpSpPr>
          <a:xfrm>
            <a:off x="4648354" y="1580623"/>
            <a:ext cx="7097670" cy="1079865"/>
            <a:chOff x="4648354" y="1566086"/>
            <a:chExt cx="7097670" cy="1079865"/>
          </a:xfrm>
          <a:effectLst>
            <a:outerShdw blurRad="50800" dist="38100" dir="18900000" algn="bl" rotWithShape="0">
              <a:prstClr val="black">
                <a:alpha val="15000"/>
              </a:prstClr>
            </a:outerShdw>
          </a:effectLst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4AAC154C-774C-4EAA-83C7-4F465027C0B5}"/>
                </a:ext>
              </a:extLst>
            </p:cNvPr>
            <p:cNvSpPr/>
            <p:nvPr/>
          </p:nvSpPr>
          <p:spPr>
            <a:xfrm>
              <a:off x="4648354" y="1566087"/>
              <a:ext cx="6553047" cy="10798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AE7325E-38DF-4057-B8C1-08B682AEA753}"/>
                </a:ext>
              </a:extLst>
            </p:cNvPr>
            <p:cNvSpPr/>
            <p:nvPr/>
          </p:nvSpPr>
          <p:spPr>
            <a:xfrm>
              <a:off x="10666161" y="1566086"/>
              <a:ext cx="1079863" cy="107986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ACFD96EE-89BD-41C0-AD5D-0AFA2786C93B}"/>
              </a:ext>
            </a:extLst>
          </p:cNvPr>
          <p:cNvGrpSpPr/>
          <p:nvPr/>
        </p:nvGrpSpPr>
        <p:grpSpPr>
          <a:xfrm>
            <a:off x="4648354" y="2903594"/>
            <a:ext cx="7097670" cy="1079865"/>
            <a:chOff x="4648354" y="2889057"/>
            <a:chExt cx="7097670" cy="1079865"/>
          </a:xfrm>
          <a:effectLst>
            <a:outerShdw blurRad="50800" dist="38100" dir="18900000" algn="bl" rotWithShape="0">
              <a:prstClr val="black">
                <a:alpha val="15000"/>
              </a:prstClr>
            </a:outerShdw>
          </a:effectLst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CDD5CAA-D7A2-4A3C-AB2A-F0B1921CA056}"/>
                </a:ext>
              </a:extLst>
            </p:cNvPr>
            <p:cNvSpPr/>
            <p:nvPr/>
          </p:nvSpPr>
          <p:spPr>
            <a:xfrm>
              <a:off x="4648354" y="2889058"/>
              <a:ext cx="6553047" cy="10798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12F13A9-B696-4FDD-BAAE-98CE36F9F08F}"/>
                </a:ext>
              </a:extLst>
            </p:cNvPr>
            <p:cNvSpPr/>
            <p:nvPr/>
          </p:nvSpPr>
          <p:spPr>
            <a:xfrm>
              <a:off x="10666161" y="2889057"/>
              <a:ext cx="1079863" cy="107986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22A31AE-FBDF-4E0D-B83E-0063B7AED07A}"/>
              </a:ext>
            </a:extLst>
          </p:cNvPr>
          <p:cNvGrpSpPr/>
          <p:nvPr/>
        </p:nvGrpSpPr>
        <p:grpSpPr>
          <a:xfrm>
            <a:off x="4648354" y="4226580"/>
            <a:ext cx="7097670" cy="1079865"/>
            <a:chOff x="4648354" y="4212043"/>
            <a:chExt cx="7097670" cy="1079865"/>
          </a:xfrm>
          <a:effectLst>
            <a:outerShdw blurRad="50800" dist="38100" dir="18900000" algn="bl" rotWithShape="0">
              <a:prstClr val="black">
                <a:alpha val="15000"/>
              </a:prstClr>
            </a:outerShdw>
          </a:effectLst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FA93F5D-B568-4CE7-87CA-A2293D8D6C5F}"/>
                </a:ext>
              </a:extLst>
            </p:cNvPr>
            <p:cNvSpPr/>
            <p:nvPr/>
          </p:nvSpPr>
          <p:spPr>
            <a:xfrm>
              <a:off x="4648354" y="4212044"/>
              <a:ext cx="6553047" cy="10798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21470ACD-F168-44E8-B12C-6E68A3F41C3E}"/>
                </a:ext>
              </a:extLst>
            </p:cNvPr>
            <p:cNvSpPr/>
            <p:nvPr/>
          </p:nvSpPr>
          <p:spPr>
            <a:xfrm>
              <a:off x="10666161" y="4212043"/>
              <a:ext cx="1079863" cy="107986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43D5082-4253-401B-8291-98C402F918A6}"/>
              </a:ext>
            </a:extLst>
          </p:cNvPr>
          <p:cNvGrpSpPr/>
          <p:nvPr/>
        </p:nvGrpSpPr>
        <p:grpSpPr>
          <a:xfrm>
            <a:off x="4648354" y="5549555"/>
            <a:ext cx="7097670" cy="1079865"/>
            <a:chOff x="4648354" y="5535018"/>
            <a:chExt cx="7097670" cy="1079865"/>
          </a:xfrm>
          <a:effectLst>
            <a:outerShdw blurRad="50800" dist="38100" dir="18900000" algn="bl" rotWithShape="0">
              <a:prstClr val="black">
                <a:alpha val="15000"/>
              </a:prstClr>
            </a:outerShdw>
          </a:effectLst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153EE904-BF74-45F8-9407-48C14910E567}"/>
                </a:ext>
              </a:extLst>
            </p:cNvPr>
            <p:cNvSpPr/>
            <p:nvPr/>
          </p:nvSpPr>
          <p:spPr>
            <a:xfrm>
              <a:off x="4648354" y="5535019"/>
              <a:ext cx="6553047" cy="10798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A3C55CF-A115-4B23-BE30-2D0245F41B65}"/>
                </a:ext>
              </a:extLst>
            </p:cNvPr>
            <p:cNvSpPr/>
            <p:nvPr/>
          </p:nvSpPr>
          <p:spPr>
            <a:xfrm>
              <a:off x="10666161" y="5535018"/>
              <a:ext cx="1079863" cy="107986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D355758B-209C-40B6-A777-0DD73A9633AD}"/>
              </a:ext>
            </a:extLst>
          </p:cNvPr>
          <p:cNvGrpSpPr/>
          <p:nvPr/>
        </p:nvGrpSpPr>
        <p:grpSpPr>
          <a:xfrm>
            <a:off x="2939" y="-3936"/>
            <a:ext cx="5185347" cy="6857999"/>
            <a:chOff x="2939" y="-1"/>
            <a:chExt cx="5185347" cy="6857999"/>
          </a:xfrm>
          <a:solidFill>
            <a:srgbClr val="DC1E39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94F1AC7-F1D9-4C95-9D40-9ABC6A34F62B}"/>
                </a:ext>
              </a:extLst>
            </p:cNvPr>
            <p:cNvSpPr/>
            <p:nvPr/>
          </p:nvSpPr>
          <p:spPr>
            <a:xfrm>
              <a:off x="2939" y="-1"/>
              <a:ext cx="4647429" cy="6857999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5196EE3-62F0-4FF4-A174-811CB1031D6C}"/>
                </a:ext>
              </a:extLst>
            </p:cNvPr>
            <p:cNvSpPr/>
            <p:nvPr/>
          </p:nvSpPr>
          <p:spPr>
            <a:xfrm>
              <a:off x="4108423" y="243114"/>
              <a:ext cx="1079863" cy="1079863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38100" dir="600000" sx="80000" sy="800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7B9D2A9-BFB1-4E44-A86E-F5AFBF7D256B}"/>
                </a:ext>
              </a:extLst>
            </p:cNvPr>
            <p:cNvSpPr/>
            <p:nvPr/>
          </p:nvSpPr>
          <p:spPr>
            <a:xfrm>
              <a:off x="4108423" y="1566091"/>
              <a:ext cx="1079863" cy="1079863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38100" dir="600000" sx="80000" sy="800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2865541-0824-43F8-ACDF-EFCAC3D46E5E}"/>
                </a:ext>
              </a:extLst>
            </p:cNvPr>
            <p:cNvSpPr/>
            <p:nvPr/>
          </p:nvSpPr>
          <p:spPr>
            <a:xfrm>
              <a:off x="4108423" y="2889068"/>
              <a:ext cx="1079863" cy="1079863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38100" dir="600000" sx="80000" sy="800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1548676-C677-4F65-9EDB-18520799130B}"/>
                </a:ext>
              </a:extLst>
            </p:cNvPr>
            <p:cNvSpPr/>
            <p:nvPr/>
          </p:nvSpPr>
          <p:spPr>
            <a:xfrm>
              <a:off x="4108423" y="4212045"/>
              <a:ext cx="1079863" cy="1079863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38100" dir="600000" sx="80000" sy="800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B59D0E5-7C6D-488E-BAD7-ABDA8B2C73E1}"/>
                </a:ext>
              </a:extLst>
            </p:cNvPr>
            <p:cNvSpPr/>
            <p:nvPr/>
          </p:nvSpPr>
          <p:spPr>
            <a:xfrm>
              <a:off x="4108423" y="5535022"/>
              <a:ext cx="1079863" cy="1079863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38100" dir="600000" sx="80000" sy="800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3BA422FC-E8AD-4C74-ABDE-59153052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03" y="3138755"/>
            <a:ext cx="542324" cy="55214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C353CF45-2B82-495B-86A2-6DAF1708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27" y="557374"/>
            <a:ext cx="441655" cy="443472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F29FA083-7E0F-417E-B159-04A4B0CB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00" y="1793866"/>
            <a:ext cx="518129" cy="60127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33A2AF16-3774-4EF2-A949-C7C959B87C1B}"/>
              </a:ext>
            </a:extLst>
          </p:cNvPr>
          <p:cNvSpPr txBox="1"/>
          <p:nvPr/>
        </p:nvSpPr>
        <p:spPr>
          <a:xfrm>
            <a:off x="5581650" y="1594027"/>
            <a:ext cx="53984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00" b="1" i="1" dirty="0">
                <a:solidFill>
                  <a:srgbClr val="FF0000"/>
                </a:solidFill>
                <a:latin typeface="+mj-lt"/>
              </a:rPr>
              <a:t>Formação comportamental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2417461-61B0-4CF3-92C8-7D4BCACF321A}"/>
              </a:ext>
            </a:extLst>
          </p:cNvPr>
          <p:cNvSpPr txBox="1"/>
          <p:nvPr/>
        </p:nvSpPr>
        <p:spPr>
          <a:xfrm>
            <a:off x="5581650" y="2913054"/>
            <a:ext cx="24024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00" b="1" i="1" dirty="0">
                <a:solidFill>
                  <a:srgbClr val="FF0000"/>
                </a:solidFill>
                <a:latin typeface="+mj-lt"/>
              </a:rPr>
              <a:t>Tecnologias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50FBCC6-E465-467B-8B5D-C2770B4F83F9}"/>
              </a:ext>
            </a:extLst>
          </p:cNvPr>
          <p:cNvSpPr txBox="1"/>
          <p:nvPr/>
        </p:nvSpPr>
        <p:spPr>
          <a:xfrm>
            <a:off x="5581650" y="4244079"/>
            <a:ext cx="18213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00" b="1" i="1" dirty="0">
                <a:solidFill>
                  <a:srgbClr val="FF0000"/>
                </a:solidFill>
                <a:latin typeface="+mj-lt"/>
              </a:rPr>
              <a:t>Horários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43C9A1B-516E-471D-8ADD-2C83EDE7F15E}"/>
              </a:ext>
            </a:extLst>
          </p:cNvPr>
          <p:cNvSpPr txBox="1"/>
          <p:nvPr/>
        </p:nvSpPr>
        <p:spPr>
          <a:xfrm>
            <a:off x="5644530" y="833077"/>
            <a:ext cx="594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Etapas técnicas da formação e sua importância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86F189-A258-4961-82E8-41BF2013AF28}"/>
              </a:ext>
            </a:extLst>
          </p:cNvPr>
          <p:cNvSpPr txBox="1"/>
          <p:nvPr/>
        </p:nvSpPr>
        <p:spPr>
          <a:xfrm>
            <a:off x="5581649" y="2160002"/>
            <a:ext cx="600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pt-B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Etapas comportamentais da formação e sua importância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1844F8-E390-4F1F-A530-1F2F0332F63E}"/>
              </a:ext>
            </a:extLst>
          </p:cNvPr>
          <p:cNvSpPr txBox="1"/>
          <p:nvPr/>
        </p:nvSpPr>
        <p:spPr>
          <a:xfrm>
            <a:off x="5581650" y="3488351"/>
            <a:ext cx="5748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rgbClr val="666666"/>
                </a:solidFill>
                <a:latin typeface="+mj-lt"/>
              </a:rPr>
              <a:t>Definição das tecnologias que serão utilizadas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4D10A0-F576-40AC-A45F-27540947EB1D}"/>
              </a:ext>
            </a:extLst>
          </p:cNvPr>
          <p:cNvSpPr txBox="1"/>
          <p:nvPr/>
        </p:nvSpPr>
        <p:spPr>
          <a:xfrm>
            <a:off x="171451" y="2574686"/>
            <a:ext cx="404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+mj-lt"/>
              </a:rPr>
              <a:t>Do que falaremos?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75E7710-8062-4468-A57C-4008915DF203}"/>
              </a:ext>
            </a:extLst>
          </p:cNvPr>
          <p:cNvSpPr txBox="1"/>
          <p:nvPr/>
        </p:nvSpPr>
        <p:spPr>
          <a:xfrm>
            <a:off x="5581650" y="275405"/>
            <a:ext cx="35755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800" b="1" i="1" dirty="0">
                <a:solidFill>
                  <a:srgbClr val="FF0000"/>
                </a:solidFill>
                <a:latin typeface="+mj-lt"/>
              </a:rPr>
              <a:t>Formação técnica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0B2590DB-0FEF-4B4E-84F7-B135C2B7E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45" y="4438721"/>
            <a:ext cx="591556" cy="5915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474EDC-386E-41D6-8FC3-C828467A5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10" y="5802428"/>
            <a:ext cx="597991" cy="540327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37F87B36-AB9D-4854-AEF2-D3C5B3AEB166}"/>
              </a:ext>
            </a:extLst>
          </p:cNvPr>
          <p:cNvSpPr txBox="1"/>
          <p:nvPr/>
        </p:nvSpPr>
        <p:spPr>
          <a:xfrm>
            <a:off x="5580222" y="4820070"/>
            <a:ext cx="5748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rgbClr val="666666"/>
                </a:solidFill>
                <a:latin typeface="+mj-lt"/>
              </a:rPr>
              <a:t>Horários e periodicidade semanal do treinamento</a:t>
            </a:r>
          </a:p>
        </p:txBody>
      </p:sp>
    </p:spTree>
    <p:extLst>
      <p:ext uri="{BB962C8B-B14F-4D97-AF65-F5344CB8AC3E}">
        <p14:creationId xmlns:p14="http://schemas.microsoft.com/office/powerpoint/2010/main" val="4257383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99B6-7E5D-935B-08E2-E6F1F38B8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B3D30FCF-3AB4-2920-2A28-B6583C419D21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67BE10D-8299-A63B-9079-E39AA2DDEDF0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698A0BE8-DCC6-593E-ACFE-33E9229FE27F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BCE8678D-F689-F2A1-6622-8B71A36822F7}"/>
              </a:ext>
            </a:extLst>
          </p:cNvPr>
          <p:cNvSpPr txBox="1"/>
          <p:nvPr/>
        </p:nvSpPr>
        <p:spPr>
          <a:xfrm>
            <a:off x="4735902" y="1503375"/>
            <a:ext cx="7099540" cy="452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Comunicação Técnica e Apresentações Eficazes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Estruturação de apresentações técnicas para diferentes públicos.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Uso de </a:t>
            </a:r>
            <a:r>
              <a:rPr lang="pt-BR" sz="1600" dirty="0" err="1">
                <a:solidFill>
                  <a:srgbClr val="000000"/>
                </a:solidFill>
                <a:latin typeface="Arial Nova" panose="020B0504020202020204" pitchFamily="34" charset="0"/>
              </a:rPr>
              <a:t>storytelling</a:t>
            </a: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para engajar e transmitir mensagens complexas.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Ferramentas visuais e recursos multimídia.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Prática de apresentações com feedback construtivo.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0" marR="0" lv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Elevator </a:t>
            </a:r>
            <a:r>
              <a:rPr lang="pt-BR" altLang="pt-BR" sz="1600" dirty="0" err="1">
                <a:solidFill>
                  <a:srgbClr val="000000"/>
                </a:solidFill>
                <a:latin typeface="Arial Nova" panose="020B0504020202020204" pitchFamily="34" charset="0"/>
              </a:rPr>
              <a:t>Pitch</a:t>
            </a: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Técnico (60 segundos para explicar um conceito técnico).</a:t>
            </a:r>
          </a:p>
          <a:p>
            <a:pPr marL="0" marR="0" lvl="0" indent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Apresentação prática com </a:t>
            </a:r>
            <a:r>
              <a:rPr lang="pt-BR" altLang="pt-BR" sz="1600" dirty="0" err="1">
                <a:solidFill>
                  <a:srgbClr val="000000"/>
                </a:solidFill>
                <a:latin typeface="Arial Nova" panose="020B0504020202020204" pitchFamily="34" charset="0"/>
              </a:rPr>
              <a:t>storytelling</a:t>
            </a: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 e avaliação em pares.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Profissionais que sabem apresentar suas ideias com clareza se destacam, ganham confiança da liderança e influenciam decisões.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C752E0-B11C-C743-2C51-E8623CC21570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972995-35B6-1905-56B5-BCCC7AD48A2C}"/>
              </a:ext>
            </a:extLst>
          </p:cNvPr>
          <p:cNvSpPr txBox="1"/>
          <p:nvPr/>
        </p:nvSpPr>
        <p:spPr>
          <a:xfrm>
            <a:off x="714586" y="1519174"/>
            <a:ext cx="3118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5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Comunicação Técnica e 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Apresentações Eficazes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074" name="Picture 2" descr="Imagem Gerada sobre Comunicação Técnica e Apresentações Eficazes">
            <a:extLst>
              <a:ext uri="{FF2B5EF4-FFF2-40B4-BE49-F238E27FC236}">
                <a16:creationId xmlns:a16="http://schemas.microsoft.com/office/drawing/2014/main" id="{4A1E9A89-38D6-4DD6-7613-D44457FC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" y="3429000"/>
            <a:ext cx="3118161" cy="31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209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E98A3-3830-474F-BD54-CEC38F09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7320B8F9-8509-B683-D575-838D88DC7525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0171F52-1B96-0609-D61D-98446DE39680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72BDA39D-2C8C-149C-D178-70D1587B9077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E8A9C9FF-559B-FC83-A0B8-E4BA5BF429A1}"/>
              </a:ext>
            </a:extLst>
          </p:cNvPr>
          <p:cNvSpPr txBox="1"/>
          <p:nvPr/>
        </p:nvSpPr>
        <p:spPr>
          <a:xfrm>
            <a:off x="4735902" y="1503375"/>
            <a:ext cx="7099540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Aprender a Aprender – Desenvolvimento Contínuo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Técnicas de aprendizado autodirigido.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Gestão do conhecimento e atualização constante.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Curadoria de conteúdo e uso de fontes confiáveis.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Planejamento de desenvolvimento profissional contínuo. 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Montagem de plano de estudo individual.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Oficina de curadoria de conteúdo técnico confiável.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 evolução constante da tecnologia exige profissionais autônomos no aprendizado. Saber aprender é uma habilidade-chave na TI.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31B2EA-4DA9-FCF2-DA8A-3F185C6D81C3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6ECDD7-0D71-1522-01B1-2CAA78D5C03A}"/>
              </a:ext>
            </a:extLst>
          </p:cNvPr>
          <p:cNvSpPr txBox="1"/>
          <p:nvPr/>
        </p:nvSpPr>
        <p:spPr>
          <a:xfrm>
            <a:off x="541307" y="1519174"/>
            <a:ext cx="346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6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Aprender a Aprender – 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Desenvolvimento Continuo</a:t>
            </a:r>
          </a:p>
        </p:txBody>
      </p:sp>
      <p:pic>
        <p:nvPicPr>
          <p:cNvPr id="4099" name="Picture 3" descr="Imagem Gerada sobre Aprender a Aprender e Desenvolvimento Contínuo">
            <a:extLst>
              <a:ext uri="{FF2B5EF4-FFF2-40B4-BE49-F238E27FC236}">
                <a16:creationId xmlns:a16="http://schemas.microsoft.com/office/drawing/2014/main" id="{D78C113D-7CE9-4E5D-0952-1330DF79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4" y="3273500"/>
            <a:ext cx="3061995" cy="30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99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48584-7209-E2D6-79C9-26925FE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398C6B2C-FE42-154A-EB16-4C01BA4A2004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DD65EB5-A654-1E06-0C90-42B09918C38B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D052048F-6705-70A6-1561-E2233DDEE1B5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2B9F88DC-4610-A87A-8343-1B2041A48D6B}"/>
              </a:ext>
            </a:extLst>
          </p:cNvPr>
          <p:cNvSpPr txBox="1"/>
          <p:nvPr/>
        </p:nvSpPr>
        <p:spPr>
          <a:xfrm>
            <a:off x="4735902" y="1503375"/>
            <a:ext cx="7099540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Adaptabilidade aos Modelos de Trabalho – Presencial, Remoto e Híbrido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Características e desafios de cada modelo de trabalho.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Autogestão e disciplina no trabalho remoto.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Manutenção da cultura organizacional em ambientes híbridos.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Ferramentas e práticas para colaboração eficaz em diferentes contextos.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Simulação de uma rotina remota com desafios de comunicação.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Criação de um acordo de convivência para diferentes formatos.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Saber se adaptar aos diferentes modelos é indispensável. A produtividade e comunicação mudam conforme o ambiente.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DFDB723-C65A-919A-C780-01707D3A757F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134348-6546-6C78-62AB-FB5B47256F7C}"/>
              </a:ext>
            </a:extLst>
          </p:cNvPr>
          <p:cNvSpPr txBox="1"/>
          <p:nvPr/>
        </p:nvSpPr>
        <p:spPr>
          <a:xfrm>
            <a:off x="460286" y="1519174"/>
            <a:ext cx="36267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7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Adaptabilidade aos Modelos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 Trabalho</a:t>
            </a:r>
          </a:p>
        </p:txBody>
      </p:sp>
      <p:pic>
        <p:nvPicPr>
          <p:cNvPr id="5122" name="Picture 2" descr="Imagem Gerada sobre Adaptabilidade aos Modelos de Trabalho">
            <a:extLst>
              <a:ext uri="{FF2B5EF4-FFF2-40B4-BE49-F238E27FC236}">
                <a16:creationId xmlns:a16="http://schemas.microsoft.com/office/drawing/2014/main" id="{62E62BBF-BEDA-F524-B03D-8DB3FB2D6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9" y="3273500"/>
            <a:ext cx="3391076" cy="33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6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503AF-076D-839A-94A0-104E006A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3F23EAB0-5215-2A99-4FE5-24DD5B6FBBE5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ABE2FFC-8C79-FD4F-4D4E-DF0F303ECF94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69F233C-8CF5-B021-9D48-C26E548D7C93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2CAA6122-B236-6976-5680-773D127AEB0E}"/>
              </a:ext>
            </a:extLst>
          </p:cNvPr>
          <p:cNvSpPr txBox="1"/>
          <p:nvPr/>
        </p:nvSpPr>
        <p:spPr>
          <a:xfrm>
            <a:off x="4735902" y="1503375"/>
            <a:ext cx="7099540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Gestão do Tempo e Produtividade Pessoal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Priorização de tarefas e definição de metas.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Técnicas de foco e concentração.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Equilíbrio entre vida pessoal e profissional.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Uso de ferramentas para gestão de tempo e produtividade.</a:t>
            </a:r>
          </a:p>
          <a:p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Oficina de priorização com matriz de Eisenhower.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Desafio de planejamento semanal com ferramentas práticas.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r>
              <a:rPr lang="pt-BR" sz="1600" dirty="0"/>
              <a:t>Gestão do tempo é fundamental para lidar com múltiplas tarefas, manter o foco e cumprir entregas em ambientes de agilidade.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0A13EE9-30AF-009A-B07A-6C2EF2249427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7BFCDB-9136-0514-4208-751F9999E391}"/>
              </a:ext>
            </a:extLst>
          </p:cNvPr>
          <p:cNvSpPr txBox="1"/>
          <p:nvPr/>
        </p:nvSpPr>
        <p:spPr>
          <a:xfrm>
            <a:off x="714588" y="1519174"/>
            <a:ext cx="3118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8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Gestão do Tempo e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Produtividade Pessoal</a:t>
            </a:r>
          </a:p>
        </p:txBody>
      </p:sp>
      <p:pic>
        <p:nvPicPr>
          <p:cNvPr id="6148" name="Picture 4" descr="Imagem Gerada sobre Gestão do Tempo e Produtividade Pessoal">
            <a:extLst>
              <a:ext uri="{FF2B5EF4-FFF2-40B4-BE49-F238E27FC236}">
                <a16:creationId xmlns:a16="http://schemas.microsoft.com/office/drawing/2014/main" id="{3C166913-DC29-AAB2-B0B5-D42DB003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8" y="3429000"/>
            <a:ext cx="3145326" cy="31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0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A843-BC7D-A02A-7F00-B58B6C42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8F0943C7-FC26-21D3-27C0-A638FDA3B1D3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C689DF4-5336-FF39-7B5B-5C031E8AB5A2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249B5E1D-B227-87B5-2AD2-212BF6BCC9FE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FB86728D-750C-3FD3-FE64-E53837412146}"/>
              </a:ext>
            </a:extLst>
          </p:cNvPr>
          <p:cNvSpPr txBox="1"/>
          <p:nvPr/>
        </p:nvSpPr>
        <p:spPr>
          <a:xfrm>
            <a:off x="4918756" y="1522036"/>
            <a:ext cx="7099540" cy="4278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Ética e Responsabilidade Profissional em TI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Princípios éticos na atuação profissional.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Segurança da informação e privacidade de dados.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Responsabilidade social e impacto das soluções tecnológicas.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Conformidade com legislações e regulamentações.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Estudo de caso de violação ética real (</a:t>
            </a:r>
            <a:r>
              <a:rPr lang="pt-BR" altLang="pt-BR" sz="1600" dirty="0" err="1">
                <a:solidFill>
                  <a:srgbClr val="000000"/>
                </a:solidFill>
                <a:latin typeface="Arial Nova" panose="020B0504020202020204" pitchFamily="34" charset="0"/>
              </a:rPr>
              <a:t>ex</a:t>
            </a: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: vazamento de dados).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Debate sobre dilemas éticos cotidianos da tecnologia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O impacto das soluções tecnológicas é profundo. Ética é uma exigência legal, social e reputacional para profissionais de TI.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42D8FE8-0E6F-F556-80FC-68BF37B0DC9E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1AE8ED-4C57-73F7-EDB2-03D4F9249759}"/>
              </a:ext>
            </a:extLst>
          </p:cNvPr>
          <p:cNvSpPr txBox="1"/>
          <p:nvPr/>
        </p:nvSpPr>
        <p:spPr>
          <a:xfrm>
            <a:off x="779653" y="1274021"/>
            <a:ext cx="3235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9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Ética e Responsabilidade 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Profissional em TI</a:t>
            </a:r>
          </a:p>
        </p:txBody>
      </p:sp>
      <p:pic>
        <p:nvPicPr>
          <p:cNvPr id="7170" name="Picture 2" descr="Imagem Gerada sobre Ética e Responsabilidade Profissional em TI">
            <a:extLst>
              <a:ext uri="{FF2B5EF4-FFF2-40B4-BE49-F238E27FC236}">
                <a16:creationId xmlns:a16="http://schemas.microsoft.com/office/drawing/2014/main" id="{A4D1D529-CFD2-67D1-36EC-F4FB2854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4" y="3273500"/>
            <a:ext cx="3273499" cy="32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65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25EFC-9F35-D8CA-410B-B4EE31CDD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EFE29585-2D8E-F217-2B9B-DC21AF6B6DD7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886EBE5-7D95-7ECA-5386-4B8A7F9810BA}"/>
              </a:ext>
            </a:extLst>
          </p:cNvPr>
          <p:cNvSpPr txBox="1"/>
          <p:nvPr/>
        </p:nvSpPr>
        <p:spPr>
          <a:xfrm>
            <a:off x="662677" y="192875"/>
            <a:ext cx="59682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 (Soft Skills)</a:t>
            </a:r>
          </a:p>
          <a:p>
            <a:r>
              <a:rPr lang="pt-BR" sz="2000" dirty="0">
                <a:latin typeface="+mj-lt"/>
              </a:rPr>
              <a:t>Etapas comportamentais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5ABF27E6-9956-3788-D9AE-8337F0E591D4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44AE9452-33B5-2ADC-94F5-B6F3F01AA6D9}"/>
              </a:ext>
            </a:extLst>
          </p:cNvPr>
          <p:cNvSpPr txBox="1"/>
          <p:nvPr/>
        </p:nvSpPr>
        <p:spPr>
          <a:xfrm>
            <a:off x="4918756" y="1522036"/>
            <a:ext cx="7099540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Mindset – A Nova Psicologia do Sucesso</a:t>
            </a:r>
          </a:p>
          <a:p>
            <a:endParaRPr lang="pt-BR" sz="1800" b="0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Compreensão dos conceitos de mindset fixo e mindset de crescimento, conforme proposto por Carol S. Dweck.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Impacto das crenças sobre habilidades e inteligência no desempenho profissional.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Estratégias para cultivar o mindset de crescimento no ambiente de trabalho.</a:t>
            </a: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Aplicações práticas no contexto de equipes ágeis e liderança.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60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i="0" u="none" strike="noStrike" baseline="0" dirty="0">
                <a:solidFill>
                  <a:srgbClr val="000000"/>
                </a:solidFill>
                <a:latin typeface="Arial Nova" panose="020B0504020202020204" pitchFamily="34" charset="0"/>
              </a:rPr>
              <a:t>Formato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Análise de trechos do livro da Carol Dweck.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Roda de experiências sobre fracassos e aprendizados.</a:t>
            </a:r>
          </a:p>
          <a:p>
            <a:pPr algn="just"/>
            <a:endParaRPr lang="pt-BR" sz="1600" b="1" i="0" u="none" strike="noStrike" baseline="0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Arial Nova" panose="020B0504020202020204" pitchFamily="34" charset="0"/>
              </a:rPr>
              <a:t>Justificativa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Arial Nova" panose="020B05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  <a:latin typeface="Arial Nova" panose="020B0504020202020204" pitchFamily="34" charset="0"/>
              </a:rPr>
              <a:t>A mentalidade molda como profissionais encaram erros, desafios e crescimento. O mindset de crescimento é um diferencial real.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6B19EA3-36AB-4B1B-8F11-FB58F12278CB}"/>
              </a:ext>
            </a:extLst>
          </p:cNvPr>
          <p:cNvCxnSpPr>
            <a:cxnSpLocks/>
          </p:cNvCxnSpPr>
          <p:nvPr/>
        </p:nvCxnSpPr>
        <p:spPr>
          <a:xfrm>
            <a:off x="4467179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83EAA6-895A-1F49-A8EF-1458A63B25BE}"/>
              </a:ext>
            </a:extLst>
          </p:cNvPr>
          <p:cNvSpPr txBox="1"/>
          <p:nvPr/>
        </p:nvSpPr>
        <p:spPr>
          <a:xfrm>
            <a:off x="602328" y="1274021"/>
            <a:ext cx="35905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10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Mindset – A Nova Psicologia</a:t>
            </a:r>
          </a:p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 Sucesso</a:t>
            </a:r>
          </a:p>
        </p:txBody>
      </p:sp>
      <p:pic>
        <p:nvPicPr>
          <p:cNvPr id="8194" name="Picture 2" descr="Imagem Gerada sobre Mindset e a Nova Psicologia do Sucesso">
            <a:extLst>
              <a:ext uri="{FF2B5EF4-FFF2-40B4-BE49-F238E27FC236}">
                <a16:creationId xmlns:a16="http://schemas.microsoft.com/office/drawing/2014/main" id="{27985005-4E52-F60F-3A59-089F1150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87" y="3153747"/>
            <a:ext cx="3144416" cy="31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65A1E91-89A2-07C3-C624-0AB0145BC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Análise de trechos do livro da Carol Dweck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Roda de experiências sobre fracassos e aprendizados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27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5D23-EF2F-B07D-8E2D-736941D3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044A894A-BA79-6446-7258-FBCB828FC67D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925957F-DE16-F37D-BE03-57F05D76EF4A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Comportamental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B12B67BF-3A3D-13F2-0DD6-3967F926ED2E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31C2BD1C-C474-D0EB-0686-652BE0A96FE8}"/>
              </a:ext>
            </a:extLst>
          </p:cNvPr>
          <p:cNvSpPr txBox="1"/>
          <p:nvPr/>
        </p:nvSpPr>
        <p:spPr>
          <a:xfrm>
            <a:off x="5243804" y="1689649"/>
            <a:ext cx="6236996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pt-BR" b="1" dirty="0"/>
              <a:t>Ambiente sugerido – Formação Comportamental</a:t>
            </a:r>
          </a:p>
          <a:p>
            <a:r>
              <a:rPr lang="pt-BR" b="1" dirty="0"/>
              <a:t>Ambiente de entrega: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Plataforma de videoconferência com recursos de sala separada (</a:t>
            </a:r>
            <a:r>
              <a:rPr lang="pt-BR" i="1" dirty="0"/>
              <a:t>Microsoft Teams</a:t>
            </a:r>
            <a:r>
              <a:rPr lang="pt-B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Plataforma colaborativa para dinâmicas e feedbacks (</a:t>
            </a:r>
            <a:r>
              <a:rPr lang="pt-BR" i="1" dirty="0"/>
              <a:t>Miro</a:t>
            </a:r>
            <a:r>
              <a:rPr lang="pt-BR" dirty="0"/>
              <a:t>, </a:t>
            </a:r>
            <a:r>
              <a:rPr lang="pt-BR" i="1" dirty="0"/>
              <a:t>Mural</a:t>
            </a:r>
            <a:r>
              <a:rPr lang="pt-BR" dirty="0"/>
              <a:t>, </a:t>
            </a:r>
            <a:r>
              <a:rPr lang="pt-BR" i="1" dirty="0" err="1"/>
              <a:t>Jamboard</a:t>
            </a:r>
            <a:r>
              <a:rPr lang="pt-BR" dirty="0"/>
              <a:t>)</a:t>
            </a:r>
          </a:p>
          <a:p>
            <a:r>
              <a:rPr lang="pt-BR" b="1" dirty="0"/>
              <a:t>Materiais de apoio: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PDFs</a:t>
            </a:r>
            <a:r>
              <a:rPr lang="pt-BR" dirty="0"/>
              <a:t> dos conteúdos e resumos dos módulos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Slides ilustrativos com apoio visual e </a:t>
            </a:r>
            <a:r>
              <a:rPr lang="pt-BR" dirty="0" err="1"/>
              <a:t>storytelling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Planilhas para PDI e autodiagnóstico</a:t>
            </a:r>
          </a:p>
          <a:p>
            <a:r>
              <a:rPr lang="pt-BR" b="1" dirty="0"/>
              <a:t>Ferramentas interativas: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Formulários (</a:t>
            </a:r>
            <a:r>
              <a:rPr lang="pt-BR" i="1" dirty="0"/>
              <a:t>Microsoft </a:t>
            </a:r>
            <a:r>
              <a:rPr lang="pt-BR" i="1" dirty="0" err="1"/>
              <a:t>Forms</a:t>
            </a:r>
            <a:r>
              <a:rPr lang="pt-BR" dirty="0"/>
              <a:t>) para check-ins e autoavaliações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 err="1"/>
              <a:t>Mentimeter</a:t>
            </a:r>
            <a:r>
              <a:rPr lang="pt-BR" dirty="0"/>
              <a:t> para </a:t>
            </a:r>
            <a:r>
              <a:rPr lang="pt-BR" dirty="0" err="1"/>
              <a:t>quizzes</a:t>
            </a:r>
            <a:r>
              <a:rPr lang="pt-BR" dirty="0"/>
              <a:t> e enquetes de engajamento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Ferramentas para avaliação e rodas de feedback (</a:t>
            </a:r>
            <a:r>
              <a:rPr lang="pt-BR" dirty="0" err="1"/>
              <a:t>Sólides</a:t>
            </a:r>
            <a:r>
              <a:rPr lang="pt-BR" dirty="0"/>
              <a:t>)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48520F0-3882-E3DF-58BB-598DC0CE49FC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BE8EC7-FB1D-FA04-5BDF-591CCB6083C5}"/>
              </a:ext>
            </a:extLst>
          </p:cNvPr>
          <p:cNvSpPr txBox="1"/>
          <p:nvPr/>
        </p:nvSpPr>
        <p:spPr>
          <a:xfrm>
            <a:off x="608711" y="1272875"/>
            <a:ext cx="31384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Ambiente</a:t>
            </a:r>
          </a:p>
          <a:p>
            <a:pPr algn="ctr"/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sugerido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218" name="Picture 2" descr="Imagem Gerada sobre Ambiente de Formação Comportamental Online">
            <a:extLst>
              <a:ext uri="{FF2B5EF4-FFF2-40B4-BE49-F238E27FC236}">
                <a16:creationId xmlns:a16="http://schemas.microsoft.com/office/drawing/2014/main" id="{76801C07-83B7-9F18-3663-A49EC1FB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2" y="3312368"/>
            <a:ext cx="3237722" cy="32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4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mesa, computador, homem&#10;&#10;Descrição gerada automaticamente">
            <a:extLst>
              <a:ext uri="{FF2B5EF4-FFF2-40B4-BE49-F238E27FC236}">
                <a16:creationId xmlns:a16="http://schemas.microsoft.com/office/drawing/2014/main" id="{1D4A9831-747C-45B0-A7C7-685D4E5D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BCA1FD8-73C7-4865-9E84-C4E6178BF714}"/>
              </a:ext>
            </a:extLst>
          </p:cNvPr>
          <p:cNvSpPr/>
          <p:nvPr/>
        </p:nvSpPr>
        <p:spPr>
          <a:xfrm>
            <a:off x="0" y="4479721"/>
            <a:ext cx="12192000" cy="2378279"/>
          </a:xfrm>
          <a:custGeom>
            <a:avLst/>
            <a:gdLst>
              <a:gd name="connsiteX0" fmla="*/ 0 w 12192000"/>
              <a:gd name="connsiteY0" fmla="*/ 0 h 2378279"/>
              <a:gd name="connsiteX1" fmla="*/ 12192000 w 12192000"/>
              <a:gd name="connsiteY1" fmla="*/ 0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83611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92000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378279">
                <a:moveTo>
                  <a:pt x="0" y="0"/>
                </a:moveTo>
                <a:lnTo>
                  <a:pt x="12192000" y="1837189"/>
                </a:lnTo>
                <a:lnTo>
                  <a:pt x="12192000" y="2378279"/>
                </a:lnTo>
                <a:lnTo>
                  <a:pt x="0" y="2378279"/>
                </a:lnTo>
                <a:lnTo>
                  <a:pt x="0" y="0"/>
                </a:lnTo>
                <a:close/>
              </a:path>
            </a:pathLst>
          </a:custGeom>
          <a:solidFill>
            <a:srgbClr val="DC1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D4F318-E975-436E-BCCE-47240EC5EB25}"/>
              </a:ext>
            </a:extLst>
          </p:cNvPr>
          <p:cNvSpPr txBox="1"/>
          <p:nvPr/>
        </p:nvSpPr>
        <p:spPr>
          <a:xfrm>
            <a:off x="3912549" y="2108447"/>
            <a:ext cx="43669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b="1" dirty="0">
                <a:solidFill>
                  <a:schemeClr val="bg1"/>
                </a:solidFill>
                <a:latin typeface="+mj-lt"/>
              </a:rPr>
              <a:t>OBRIGADO!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3D93A057-090B-4926-89C4-37E4EB4C9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6" y="5376296"/>
            <a:ext cx="1828800" cy="8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1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EF1D-387E-855E-44CD-5ADA7F00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mesa, computador, homem&#10;&#10;Descrição gerada automaticamente">
            <a:extLst>
              <a:ext uri="{FF2B5EF4-FFF2-40B4-BE49-F238E27FC236}">
                <a16:creationId xmlns:a16="http://schemas.microsoft.com/office/drawing/2014/main" id="{AF0F299F-03EE-FFE8-E292-1EFBABE1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08C780A-4CE8-C0BD-1E68-2032C98AC768}"/>
              </a:ext>
            </a:extLst>
          </p:cNvPr>
          <p:cNvSpPr/>
          <p:nvPr/>
        </p:nvSpPr>
        <p:spPr>
          <a:xfrm>
            <a:off x="0" y="4479721"/>
            <a:ext cx="12192000" cy="2378279"/>
          </a:xfrm>
          <a:custGeom>
            <a:avLst/>
            <a:gdLst>
              <a:gd name="connsiteX0" fmla="*/ 0 w 12192000"/>
              <a:gd name="connsiteY0" fmla="*/ 0 h 2378279"/>
              <a:gd name="connsiteX1" fmla="*/ 12192000 w 12192000"/>
              <a:gd name="connsiteY1" fmla="*/ 0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83611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  <a:gd name="connsiteX0" fmla="*/ 0 w 12192000"/>
              <a:gd name="connsiteY0" fmla="*/ 0 h 2378279"/>
              <a:gd name="connsiteX1" fmla="*/ 12192000 w 12192000"/>
              <a:gd name="connsiteY1" fmla="*/ 1837189 h 2378279"/>
              <a:gd name="connsiteX2" fmla="*/ 12192000 w 12192000"/>
              <a:gd name="connsiteY2" fmla="*/ 2378279 h 2378279"/>
              <a:gd name="connsiteX3" fmla="*/ 0 w 12192000"/>
              <a:gd name="connsiteY3" fmla="*/ 2378279 h 2378279"/>
              <a:gd name="connsiteX4" fmla="*/ 0 w 12192000"/>
              <a:gd name="connsiteY4" fmla="*/ 0 h 23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378279">
                <a:moveTo>
                  <a:pt x="0" y="0"/>
                </a:moveTo>
                <a:lnTo>
                  <a:pt x="12192000" y="1837189"/>
                </a:lnTo>
                <a:lnTo>
                  <a:pt x="12192000" y="2378279"/>
                </a:lnTo>
                <a:lnTo>
                  <a:pt x="0" y="2378279"/>
                </a:lnTo>
                <a:lnTo>
                  <a:pt x="0" y="0"/>
                </a:lnTo>
                <a:close/>
              </a:path>
            </a:pathLst>
          </a:custGeom>
          <a:solidFill>
            <a:srgbClr val="DC1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5870E5-0E1E-4905-079D-E1FAE5B539A6}"/>
              </a:ext>
            </a:extLst>
          </p:cNvPr>
          <p:cNvSpPr txBox="1"/>
          <p:nvPr/>
        </p:nvSpPr>
        <p:spPr>
          <a:xfrm>
            <a:off x="2236906" y="1427306"/>
            <a:ext cx="76699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b="1" dirty="0">
                <a:solidFill>
                  <a:srgbClr val="DC1E39"/>
                </a:solidFill>
                <a:latin typeface="+mj-lt"/>
              </a:rPr>
              <a:t>FORMAÇÃO TÉCNICA</a:t>
            </a:r>
            <a:br>
              <a:rPr lang="pt-BR" sz="7000" b="1" dirty="0">
                <a:solidFill>
                  <a:schemeClr val="bg1"/>
                </a:solidFill>
                <a:latin typeface="+mj-lt"/>
              </a:rPr>
            </a:br>
            <a:r>
              <a:rPr lang="pt-BR" sz="3200" b="1" dirty="0">
                <a:solidFill>
                  <a:schemeClr val="bg1"/>
                </a:solidFill>
                <a:latin typeface="+mj-lt"/>
              </a:rPr>
              <a:t>Carga horária semanal :  4 horas</a:t>
            </a:r>
            <a:br>
              <a:rPr lang="pt-BR" sz="3200" b="1" dirty="0">
                <a:solidFill>
                  <a:schemeClr val="bg1"/>
                </a:solidFill>
                <a:latin typeface="+mj-lt"/>
              </a:rPr>
            </a:br>
            <a:r>
              <a:rPr lang="pt-BR" sz="3200" b="1" dirty="0">
                <a:solidFill>
                  <a:schemeClr val="bg1"/>
                </a:solidFill>
                <a:latin typeface="+mj-lt"/>
              </a:rPr>
              <a:t>Período total :  10 meses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23D6F7DA-AA0A-3547-6970-D7B87F19E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6" y="5376296"/>
            <a:ext cx="1828800" cy="8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A488414B-46FA-4AC1-B6D2-5735F7D1CF26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F0A57D4-8ABD-41B5-B064-945D378E1928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0C8EF21-DC69-4685-8D36-0DD928750661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9597BA24-57DB-41C0-853F-9C7CD337CF9B}"/>
              </a:ext>
            </a:extLst>
          </p:cNvPr>
          <p:cNvSpPr txBox="1"/>
          <p:nvPr/>
        </p:nvSpPr>
        <p:spPr>
          <a:xfrm>
            <a:off x="5243804" y="1689649"/>
            <a:ext cx="623699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Conceitos de lógica e algoritmos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Tipos primitivos, variáveis, operadores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Condicionais, loops e métodos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Ambiente de desenvolvimento: Visual Studio / VS </a:t>
            </a:r>
            <a:r>
              <a:rPr lang="pt-BR" sz="2400" dirty="0" err="1"/>
              <a:t>Code</a:t>
            </a:r>
            <a:endParaRPr lang="pt-BR" sz="240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4E750E4-EF76-2C54-D799-A4CBD1544021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42F98E-2D3A-D330-D88C-C38F082252EC}"/>
              </a:ext>
            </a:extLst>
          </p:cNvPr>
          <p:cNvSpPr txBox="1"/>
          <p:nvPr/>
        </p:nvSpPr>
        <p:spPr>
          <a:xfrm>
            <a:off x="453422" y="1503375"/>
            <a:ext cx="3324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1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Lógica de Programação.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C# Básico.</a:t>
            </a:r>
          </a:p>
        </p:txBody>
      </p:sp>
    </p:spTree>
    <p:extLst>
      <p:ext uri="{BB962C8B-B14F-4D97-AF65-F5344CB8AC3E}">
        <p14:creationId xmlns:p14="http://schemas.microsoft.com/office/powerpoint/2010/main" val="22301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FAA7-9E16-FBE3-FE10-6B707AD6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20A83DC3-A214-C873-9277-B33E6F5C02FC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A49B517-28E0-A834-F11D-BA1C9C49D50F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0DCA7F1-0D35-FEA7-1941-79CA3C9028D4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DB57394C-EC54-731A-1627-6C29243A75A8}"/>
              </a:ext>
            </a:extLst>
          </p:cNvPr>
          <p:cNvSpPr txBox="1"/>
          <p:nvPr/>
        </p:nvSpPr>
        <p:spPr>
          <a:xfrm>
            <a:off x="5243804" y="1689649"/>
            <a:ext cx="6236996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POO: Classes, objetos, herança, abstração e interfaces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Modelagem de dados: tabelas e relacionamentos (MySQL/</a:t>
            </a:r>
            <a:r>
              <a:rPr lang="pt-BR" sz="2400" dirty="0" err="1"/>
              <a:t>Postgres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Comandos SQL: SELECT, INSERT, UPDATE, DELETE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Criação de banco no MySQL ou PostgreSQL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Introdução à criação de </a:t>
            </a:r>
            <a:r>
              <a:rPr lang="pt-BR" sz="2400" dirty="0" err="1"/>
              <a:t>functions</a:t>
            </a:r>
            <a:r>
              <a:rPr lang="pt-BR" sz="2400" dirty="0"/>
              <a:t> e </a:t>
            </a:r>
            <a:r>
              <a:rPr lang="pt-BR" sz="2400" dirty="0" err="1"/>
              <a:t>stored</a:t>
            </a:r>
            <a:r>
              <a:rPr lang="pt-BR" sz="2400" dirty="0"/>
              <a:t> procedures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Triggers básicas para eventos INSERT/UPDATE/DELETE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9E7C21D-D354-C24E-7872-873B2DEEAA83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A823E4-A106-EAEF-D6CC-202B7DCA1C72}"/>
              </a:ext>
            </a:extLst>
          </p:cNvPr>
          <p:cNvSpPr txBox="1"/>
          <p:nvPr/>
        </p:nvSpPr>
        <p:spPr>
          <a:xfrm>
            <a:off x="453422" y="1503375"/>
            <a:ext cx="35403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2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 com C#. </a:t>
            </a:r>
          </a:p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Fundamentos de Banco de </a:t>
            </a:r>
          </a:p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Dados.</a:t>
            </a:r>
          </a:p>
        </p:txBody>
      </p:sp>
    </p:spTree>
    <p:extLst>
      <p:ext uri="{BB962C8B-B14F-4D97-AF65-F5344CB8AC3E}">
        <p14:creationId xmlns:p14="http://schemas.microsoft.com/office/powerpoint/2010/main" val="407602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93A0-95F6-AE35-D9B0-54AB4D9D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2C6CCB35-71D7-5F22-EF34-24BA31777787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5A1DD484-1C42-8C15-B00E-C6EE73A233A1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6763FCD4-0A90-64F8-7F16-620B613CB71A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3C87FEC6-33B0-AE88-9058-5C3F275028A3}"/>
              </a:ext>
            </a:extLst>
          </p:cNvPr>
          <p:cNvSpPr txBox="1"/>
          <p:nvPr/>
        </p:nvSpPr>
        <p:spPr>
          <a:xfrm>
            <a:off x="5243804" y="1689649"/>
            <a:ext cx="623699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HTML: estrutura básica, formulários e inputs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CSS: seletores, box model, layout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Estilização de formulários e páginas simples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9B5676B-BDE6-18A5-CE32-9EFB2A1668CE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0B4AC1-E20C-4DD1-D741-D2269708B8EF}"/>
              </a:ext>
            </a:extLst>
          </p:cNvPr>
          <p:cNvSpPr txBox="1"/>
          <p:nvPr/>
        </p:nvSpPr>
        <p:spPr>
          <a:xfrm>
            <a:off x="453422" y="1503375"/>
            <a:ext cx="33948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3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 e CSS para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Desenvolvedores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Backend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14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86DA-A7A3-C872-90A1-A7FFDD8B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AB4CF847-27FC-17F2-3AF8-FAE66E04F580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EF77C51-B740-31C4-2D9C-72A754B8607F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404287D-EC85-DEC4-B4CE-69808940CE2A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85A40653-06F3-B0CF-3318-ECE7F1D9FE0B}"/>
              </a:ext>
            </a:extLst>
          </p:cNvPr>
          <p:cNvSpPr txBox="1"/>
          <p:nvPr/>
        </p:nvSpPr>
        <p:spPr>
          <a:xfrm>
            <a:off x="5243804" y="1689649"/>
            <a:ext cx="623699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JS: sintaxe básica, manipulação de DOM, eventos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Validação de formulários com JS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Introdução ao </a:t>
            </a:r>
            <a:r>
              <a:rPr lang="pt-BR" sz="2400" dirty="0" err="1"/>
              <a:t>fetch</a:t>
            </a:r>
            <a:r>
              <a:rPr lang="pt-BR" sz="2400" dirty="0"/>
              <a:t> para consumo de APIs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B5718A7-7D23-69AF-15CA-00543DACD9AB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8365F-45CC-51BF-01DA-03574252E451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4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Javascript e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Consumo de APIs</a:t>
            </a:r>
          </a:p>
        </p:txBody>
      </p:sp>
    </p:spTree>
    <p:extLst>
      <p:ext uri="{BB962C8B-B14F-4D97-AF65-F5344CB8AC3E}">
        <p14:creationId xmlns:p14="http://schemas.microsoft.com/office/powerpoint/2010/main" val="399244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7607-CF68-438E-C679-57C51106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3C6F2FAA-8D2D-94F9-FF01-9971F56524D6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F9F7190-2B06-CCED-E684-12F521D8777B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8E0B89C3-74B7-58BA-7CC2-29D7EECA10A6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DA29DBA6-E9CF-EA15-CEEE-A393E4AB2404}"/>
              </a:ext>
            </a:extLst>
          </p:cNvPr>
          <p:cNvSpPr txBox="1"/>
          <p:nvPr/>
        </p:nvSpPr>
        <p:spPr>
          <a:xfrm>
            <a:off x="5243804" y="1689649"/>
            <a:ext cx="623699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Criação de APIs </a:t>
            </a:r>
            <a:r>
              <a:rPr lang="pt-BR" sz="2400" dirty="0" err="1"/>
              <a:t>RESTful</a:t>
            </a:r>
            <a:r>
              <a:rPr lang="pt-BR" sz="2400" dirty="0"/>
              <a:t> com </a:t>
            </a:r>
            <a:r>
              <a:rPr lang="pt-BR" sz="2400" dirty="0" err="1"/>
              <a:t>Controllers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Rotas e verbos HTTP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Injeção de dependência e Middlewares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Tratamento de respostas e status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4BDEE5-2D17-43E9-0076-BB896277E33C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5ADC43-3DD3-727B-5EA3-77D1E5B94841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5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ASP.NET Core Web API –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Fundamentos</a:t>
            </a:r>
          </a:p>
        </p:txBody>
      </p:sp>
    </p:spTree>
    <p:extLst>
      <p:ext uri="{BB962C8B-B14F-4D97-AF65-F5344CB8AC3E}">
        <p14:creationId xmlns:p14="http://schemas.microsoft.com/office/powerpoint/2010/main" val="428714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A508C-AE19-87EE-EBE8-88A9C36B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BD8BF04F-338A-BB50-CD1E-E3373464BFB1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C1E39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EB4BEAA-F20D-242D-919D-3638F226BC19}"/>
              </a:ext>
            </a:extLst>
          </p:cNvPr>
          <p:cNvSpPr txBox="1"/>
          <p:nvPr/>
        </p:nvSpPr>
        <p:spPr>
          <a:xfrm>
            <a:off x="662677" y="192875"/>
            <a:ext cx="49851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+mj-lt"/>
              </a:rPr>
              <a:t>FORMAÇÃO TÉCNICA</a:t>
            </a:r>
          </a:p>
          <a:p>
            <a:r>
              <a:rPr lang="pt-BR" sz="2000" dirty="0">
                <a:latin typeface="+mj-lt"/>
              </a:rPr>
              <a:t>Etapas técnicas da formação e sua importância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16D819A-B811-55DC-0E58-33779F6DFCA4}"/>
              </a:ext>
            </a:extLst>
          </p:cNvPr>
          <p:cNvCxnSpPr>
            <a:cxnSpLocks/>
          </p:cNvCxnSpPr>
          <p:nvPr/>
        </p:nvCxnSpPr>
        <p:spPr>
          <a:xfrm>
            <a:off x="462753" y="189525"/>
            <a:ext cx="0" cy="7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8003C984-7C4C-DFF8-54F3-FD637994A397}"/>
              </a:ext>
            </a:extLst>
          </p:cNvPr>
          <p:cNvSpPr txBox="1"/>
          <p:nvPr/>
        </p:nvSpPr>
        <p:spPr>
          <a:xfrm>
            <a:off x="5243804" y="1689649"/>
            <a:ext cx="623699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Validações com </a:t>
            </a:r>
            <a:r>
              <a:rPr lang="pt-BR" sz="2400" dirty="0" err="1"/>
              <a:t>DataAnnotations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Uso de </a:t>
            </a:r>
            <a:r>
              <a:rPr lang="pt-BR" sz="2400" dirty="0" err="1"/>
              <a:t>DTOs</a:t>
            </a:r>
            <a:r>
              <a:rPr lang="pt-BR" sz="2400" dirty="0"/>
              <a:t> e introdução ao </a:t>
            </a:r>
            <a:r>
              <a:rPr lang="pt-BR" sz="2400" dirty="0" err="1"/>
              <a:t>AutoMapper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Documentação com Swagger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pt-BR" sz="2400" dirty="0"/>
              <a:t>Tratamento de exceções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F206BC3-C83E-119A-2FD1-B341014C40B9}"/>
              </a:ext>
            </a:extLst>
          </p:cNvPr>
          <p:cNvCxnSpPr>
            <a:cxnSpLocks/>
          </p:cNvCxnSpPr>
          <p:nvPr/>
        </p:nvCxnSpPr>
        <p:spPr>
          <a:xfrm>
            <a:off x="4394724" y="1689649"/>
            <a:ext cx="0" cy="45152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DD9340-D438-9B17-767F-1463327C76C2}"/>
              </a:ext>
            </a:extLst>
          </p:cNvPr>
          <p:cNvSpPr txBox="1"/>
          <p:nvPr/>
        </p:nvSpPr>
        <p:spPr>
          <a:xfrm>
            <a:off x="453422" y="1503375"/>
            <a:ext cx="3289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Módulo  6</a:t>
            </a:r>
            <a:br>
              <a:rPr lang="pt-B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ASP.NET Core Web API – </a:t>
            </a:r>
            <a:b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Fundamentos</a:t>
            </a:r>
          </a:p>
        </p:txBody>
      </p:sp>
    </p:spTree>
    <p:extLst>
      <p:ext uri="{BB962C8B-B14F-4D97-AF65-F5344CB8AC3E}">
        <p14:creationId xmlns:p14="http://schemas.microsoft.com/office/powerpoint/2010/main" val="252009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21A3461C39242A62886A1AB2FF685" ma:contentTypeVersion="19" ma:contentTypeDescription="Create a new document." ma:contentTypeScope="" ma:versionID="6e2d6af3ca46849d5aec4786f2ccf007">
  <xsd:schema xmlns:xsd="http://www.w3.org/2001/XMLSchema" xmlns:xs="http://www.w3.org/2001/XMLSchema" xmlns:p="http://schemas.microsoft.com/office/2006/metadata/properties" xmlns:ns2="75044adc-695d-46f7-b873-f2e5a2e72622" xmlns:ns3="5c03603e-11ea-4687-9a1c-d03b2e95fb70" targetNamespace="http://schemas.microsoft.com/office/2006/metadata/properties" ma:root="true" ma:fieldsID="2c0ba7d1a4bf97fe5186cf4544b014e9" ns2:_="" ns3:_="">
    <xsd:import namespace="75044adc-695d-46f7-b873-f2e5a2e72622"/>
    <xsd:import namespace="5c03603e-11ea-4687-9a1c-d03b2e95fb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44adc-695d-46f7-b873-f2e5a2e726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4ab6c4f7-5520-4b8f-ba4b-e4c6d01103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3603e-11ea-4687-9a1c-d03b2e95fb7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1853d18-87d5-42d9-afab-04557d9492d7}" ma:internalName="TaxCatchAll" ma:showField="CatchAllData" ma:web="5c03603e-11ea-4687-9a1c-d03b2e95fb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75044adc-695d-46f7-b873-f2e5a2e72622" xsi:nil="true"/>
    <TaxCatchAll xmlns="5c03603e-11ea-4687-9a1c-d03b2e95fb70" xsi:nil="true"/>
    <lcf76f155ced4ddcb4097134ff3c332f xmlns="75044adc-695d-46f7-b873-f2e5a2e726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EAB3123-25EA-4E37-BAD0-81823A4574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AE041E-43C1-4AFE-AA2F-D64854B50092}"/>
</file>

<file path=customXml/itemProps3.xml><?xml version="1.0" encoding="utf-8"?>
<ds:datastoreItem xmlns:ds="http://schemas.openxmlformats.org/officeDocument/2006/customXml" ds:itemID="{4E76FCBD-7E7B-4483-8416-AC6088DA7BF1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5c03603e-11ea-4687-9a1c-d03b2e95fb70"/>
    <ds:schemaRef ds:uri="http://schemas.microsoft.com/office/infopath/2007/PartnerControls"/>
    <ds:schemaRef ds:uri="http://www.w3.org/XML/1998/namespace"/>
    <ds:schemaRef ds:uri="http://purl.org/dc/elements/1.1/"/>
    <ds:schemaRef ds:uri="75044adc-695d-46f7-b873-f2e5a2e7262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12313</TotalTime>
  <Words>1762</Words>
  <Application>Microsoft Office PowerPoint</Application>
  <PresentationFormat>Widescreen</PresentationFormat>
  <Paragraphs>324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Feitosa</dc:creator>
  <cp:lastModifiedBy>Fabio Visquete</cp:lastModifiedBy>
  <cp:revision>42</cp:revision>
  <dcterms:created xsi:type="dcterms:W3CDTF">2021-09-10T15:34:06Z</dcterms:created>
  <dcterms:modified xsi:type="dcterms:W3CDTF">2025-06-25T16:59:52Z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0x010100E2521A3461C39242A62886A1AB2FF685</vt:lpwstr>
  </property>
  <property fmtid="{D5CDD505-2E9C-101B-9397-08002B2CF9AE}" pid="3" name="MediaServiceImageTags">
    <vt:lpwstr/>
  </property>
</Properties>
</file>